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6" r:id="rId1"/>
    <p:sldMasterId id="2147483708" r:id="rId2"/>
    <p:sldMasterId id="2147483680" r:id="rId3"/>
    <p:sldMasterId id="2147483694" r:id="rId4"/>
  </p:sldMasterIdLst>
  <p:notesMasterIdLst>
    <p:notesMasterId r:id="rId28"/>
  </p:notesMasterIdLst>
  <p:handoutMasterIdLst>
    <p:handoutMasterId r:id="rId29"/>
  </p:handoutMasterIdLst>
  <p:sldIdLst>
    <p:sldId id="257" r:id="rId5"/>
    <p:sldId id="291" r:id="rId6"/>
    <p:sldId id="292" r:id="rId7"/>
    <p:sldId id="289" r:id="rId8"/>
    <p:sldId id="288" r:id="rId9"/>
    <p:sldId id="283" r:id="rId10"/>
    <p:sldId id="295" r:id="rId11"/>
    <p:sldId id="270" r:id="rId12"/>
    <p:sldId id="284" r:id="rId13"/>
    <p:sldId id="296" r:id="rId14"/>
    <p:sldId id="297" r:id="rId15"/>
    <p:sldId id="271" r:id="rId16"/>
    <p:sldId id="298" r:id="rId17"/>
    <p:sldId id="272" r:id="rId18"/>
    <p:sldId id="282" r:id="rId19"/>
    <p:sldId id="299" r:id="rId20"/>
    <p:sldId id="273" r:id="rId21"/>
    <p:sldId id="303" r:id="rId22"/>
    <p:sldId id="300" r:id="rId23"/>
    <p:sldId id="278" r:id="rId24"/>
    <p:sldId id="301" r:id="rId25"/>
    <p:sldId id="279" r:id="rId26"/>
    <p:sldId id="302" r:id="rId2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682">
          <p15:clr>
            <a:srgbClr val="A4A3A4"/>
          </p15:clr>
        </p15:guide>
        <p15:guide id="3" orient="horz" pos="903">
          <p15:clr>
            <a:srgbClr val="A4A3A4"/>
          </p15:clr>
        </p15:guide>
        <p15:guide id="4" orient="horz" pos="3858">
          <p15:clr>
            <a:srgbClr val="A4A3A4"/>
          </p15:clr>
        </p15:guide>
        <p15:guide id="5" orient="horz" pos="127">
          <p15:clr>
            <a:srgbClr val="A4A3A4"/>
          </p15:clr>
        </p15:guide>
        <p15:guide id="6" pos="2886">
          <p15:clr>
            <a:srgbClr val="A4A3A4"/>
          </p15:clr>
        </p15:guide>
        <p15:guide id="7" pos="286">
          <p15:clr>
            <a:srgbClr val="A4A3A4"/>
          </p15:clr>
        </p15:guide>
        <p15:guide id="8" pos="5473">
          <p15:clr>
            <a:srgbClr val="A4A3A4"/>
          </p15:clr>
        </p15:guide>
        <p15:guide id="9" pos="2937">
          <p15:clr>
            <a:srgbClr val="A4A3A4"/>
          </p15:clr>
        </p15:guide>
        <p15:guide id="10" pos="28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407ACB"/>
    <a:srgbClr val="316BFF"/>
    <a:srgbClr val="808080"/>
    <a:srgbClr val="FF0090"/>
    <a:srgbClr val="FF0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986" autoAdjust="0"/>
    <p:restoredTop sz="86420" autoAdjust="0"/>
  </p:normalViewPr>
  <p:slideViewPr>
    <p:cSldViewPr snapToGrid="0" snapToObjects="1" showGuides="1">
      <p:cViewPr>
        <p:scale>
          <a:sx n="105" d="100"/>
          <a:sy n="105" d="100"/>
        </p:scale>
        <p:origin x="904" y="344"/>
      </p:cViewPr>
      <p:guideLst>
        <p:guide orient="horz" pos="2160"/>
        <p:guide orient="horz" pos="682"/>
        <p:guide orient="horz" pos="903"/>
        <p:guide orient="horz" pos="3858"/>
        <p:guide orient="horz" pos="127"/>
        <p:guide pos="2886"/>
        <p:guide pos="286"/>
        <p:guide pos="5473"/>
        <p:guide pos="2937"/>
        <p:guide pos="28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>
        <p:scale>
          <a:sx n="200" d="100"/>
          <a:sy n="200" d="100"/>
        </p:scale>
        <p:origin x="612" y="2742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75A85089-C692-4DEA-AC49-04CF34D4FE14}" type="datetimeFigureOut">
              <a:rPr lang="en-GB" smtClean="0">
                <a:latin typeface="Arial" pitchFamily="34" charset="0"/>
              </a:rPr>
              <a:pPr/>
              <a:t>18/12/2017</a:t>
            </a:fld>
            <a:endParaRPr lang="en-GB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3A5C721-4BB5-4DB6-AD65-4BA2A62B05B6}" type="slidenum">
              <a:rPr lang="en-GB" smtClean="0">
                <a:latin typeface="Arial" pitchFamily="34" charset="0"/>
              </a:rPr>
              <a:pPr/>
              <a:t>‹#›</a:t>
            </a:fld>
            <a:endParaRPr lang="en-GB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6323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tiff>
</file>

<file path=ppt/media/image13.png>
</file>

<file path=ppt/media/image14.tiff>
</file>

<file path=ppt/media/image15.png>
</file>

<file path=ppt/media/image16.tiff>
</file>

<file path=ppt/media/image17.png>
</file>

<file path=ppt/media/image18.tiff>
</file>

<file path=ppt/media/image19.jpg>
</file>

<file path=ppt/media/image20.gif>
</file>

<file path=ppt/media/image21.gif>
</file>

<file path=ppt/media/image22.png>
</file>

<file path=ppt/media/image23.png>
</file>

<file path=ppt/media/image24.tiff>
</file>

<file path=ppt/media/image25.png>
</file>

<file path=ppt/media/image26.png>
</file>

<file path=ppt/media/image27.tiff>
</file>

<file path=ppt/media/image28.tiff>
</file>

<file path=ppt/media/image29.tiff>
</file>

<file path=ppt/media/image3.jpeg>
</file>

<file path=ppt/media/image30.tiff>
</file>

<file path=ppt/media/image31.tiff>
</file>

<file path=ppt/media/image32.png>
</file>

<file path=ppt/media/image5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>
                <a:latin typeface="Arial" pitchFamily="34" charset="0"/>
              </a:defRPr>
            </a:lvl1pPr>
          </a:lstStyle>
          <a:p>
            <a:fld id="{8045EBA9-A28D-4849-BFEA-AA04F6A21B63}" type="datetimeFigureOut">
              <a:rPr lang="en-GB" smtClean="0"/>
              <a:pPr/>
              <a:t>18/12/2017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>
                <a:latin typeface="Arial" pitchFamily="34" charset="0"/>
              </a:defRPr>
            </a:lvl1pPr>
          </a:lstStyle>
          <a:p>
            <a:fld id="{5B43D19E-BFDB-4C92-8EDD-32EDDA8F41D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27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eg"/><Relationship Id="rId3" Type="http://schemas.openxmlformats.org/officeDocument/2006/relationships/image" Target="../media/image2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jpeg"/><Relationship Id="rId3" Type="http://schemas.openxmlformats.org/officeDocument/2006/relationships/image" Target="../media/image7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emf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jpeg"/><Relationship Id="rId3" Type="http://schemas.openxmlformats.org/officeDocument/2006/relationships/image" Target="../media/image7.emf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emf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jpeg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emf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524328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524328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-6532" y="2405084"/>
            <a:ext cx="9150532" cy="3349170"/>
            <a:chOff x="-6532" y="2405084"/>
            <a:chExt cx="9150532" cy="3349170"/>
          </a:xfrm>
        </p:grpSpPr>
        <p:sp>
          <p:nvSpPr>
            <p:cNvPr id="1032" name="Freeform 8"/>
            <p:cNvSpPr>
              <a:spLocks/>
            </p:cNvSpPr>
            <p:nvPr userDrawn="1"/>
          </p:nvSpPr>
          <p:spPr bwMode="gray">
            <a:xfrm>
              <a:off x="2273222" y="2405084"/>
              <a:ext cx="6870778" cy="2495225"/>
            </a:xfrm>
            <a:custGeom>
              <a:avLst/>
              <a:gdLst/>
              <a:ahLst/>
              <a:cxnLst>
                <a:cxn ang="0">
                  <a:pos x="0" y="1852"/>
                </a:cxn>
                <a:cxn ang="0">
                  <a:pos x="5081" y="0"/>
                </a:cxn>
                <a:cxn ang="0">
                  <a:pos x="5081" y="968"/>
                </a:cxn>
                <a:cxn ang="0">
                  <a:pos x="0" y="1852"/>
                </a:cxn>
              </a:cxnLst>
              <a:rect l="0" t="0" r="r" b="b"/>
              <a:pathLst>
                <a:path w="5081" h="1852">
                  <a:moveTo>
                    <a:pt x="0" y="1852"/>
                  </a:moveTo>
                  <a:lnTo>
                    <a:pt x="5081" y="0"/>
                  </a:lnTo>
                  <a:lnTo>
                    <a:pt x="5081" y="968"/>
                  </a:lnTo>
                  <a:lnTo>
                    <a:pt x="0" y="1852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  <a:cs typeface="Arial" pitchFamily="34" charset="0"/>
              </a:endParaRPr>
            </a:p>
          </p:txBody>
        </p:sp>
        <p:pic>
          <p:nvPicPr>
            <p:cNvPr id="8" name="Picture 3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6532" y="4411503"/>
              <a:ext cx="2289891" cy="13427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0" name="Picture 9" descr="EY_Logo2.em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67712" y="5754254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044000"/>
            <a:ext cx="8225549" cy="518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5521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101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455613" y="6243638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0680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5612" y="719139"/>
            <a:ext cx="3506400" cy="5210062"/>
          </a:xfrm>
        </p:spPr>
        <p:txBody>
          <a:bodyPr/>
          <a:lstStyle>
            <a:lvl1pPr marL="0" indent="0" algn="l" defTabSz="995363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12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176213" indent="-1762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8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  <a:lvl5pPr marL="188913" indent="-1889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800" kern="1200" noProof="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007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718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555088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555088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-1055" y="2405319"/>
            <a:ext cx="9145054" cy="3346232"/>
            <a:chOff x="-1055" y="2405319"/>
            <a:chExt cx="9145054" cy="3346232"/>
          </a:xfrm>
        </p:grpSpPr>
        <p:sp>
          <p:nvSpPr>
            <p:cNvPr id="9" name="Freeform 8"/>
            <p:cNvSpPr>
              <a:spLocks/>
            </p:cNvSpPr>
            <p:nvPr userDrawn="1"/>
          </p:nvSpPr>
          <p:spPr bwMode="gray">
            <a:xfrm>
              <a:off x="2273866" y="2405319"/>
              <a:ext cx="6870133" cy="2494990"/>
            </a:xfrm>
            <a:custGeom>
              <a:avLst/>
              <a:gdLst/>
              <a:ahLst/>
              <a:cxnLst>
                <a:cxn ang="0">
                  <a:pos x="0" y="1852"/>
                </a:cxn>
                <a:cxn ang="0">
                  <a:pos x="5081" y="0"/>
                </a:cxn>
                <a:cxn ang="0">
                  <a:pos x="5081" y="968"/>
                </a:cxn>
                <a:cxn ang="0">
                  <a:pos x="0" y="1852"/>
                </a:cxn>
              </a:cxnLst>
              <a:rect l="0" t="0" r="r" b="b"/>
              <a:pathLst>
                <a:path w="5081" h="1852">
                  <a:moveTo>
                    <a:pt x="0" y="1852"/>
                  </a:moveTo>
                  <a:lnTo>
                    <a:pt x="5081" y="0"/>
                  </a:lnTo>
                  <a:lnTo>
                    <a:pt x="5081" y="968"/>
                  </a:lnTo>
                  <a:lnTo>
                    <a:pt x="0" y="1852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  <p:pic>
          <p:nvPicPr>
            <p:cNvPr id="14" name="Picture 3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-1055" y="4411633"/>
              <a:ext cx="2285060" cy="13399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</p:grpSp>
      <p:pic>
        <p:nvPicPr>
          <p:cNvPr id="11" name="Picture 10" descr="EY_Logo2.em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67712" y="5754254"/>
            <a:ext cx="989153" cy="74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158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_photo_or_illustration_in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515718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515718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sp>
        <p:nvSpPr>
          <p:cNvPr id="9" name="Freeform 8"/>
          <p:cNvSpPr>
            <a:spLocks/>
          </p:cNvSpPr>
          <p:nvPr userDrawn="1"/>
        </p:nvSpPr>
        <p:spPr bwMode="gray">
          <a:xfrm>
            <a:off x="2273866" y="2405319"/>
            <a:ext cx="6870133" cy="2494990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7" name="Freeform 6"/>
          <p:cNvSpPr/>
          <p:nvPr userDrawn="1"/>
        </p:nvSpPr>
        <p:spPr>
          <a:xfrm>
            <a:off x="-9144" y="3000375"/>
            <a:ext cx="2286000" cy="2729861"/>
          </a:xfrm>
          <a:custGeom>
            <a:avLst/>
            <a:gdLst>
              <a:gd name="connsiteX0" fmla="*/ 0 w 2286000"/>
              <a:gd name="connsiteY0" fmla="*/ 1318973 h 1318973"/>
              <a:gd name="connsiteX1" fmla="*/ 0 w 2286000"/>
              <a:gd name="connsiteY1" fmla="*/ 0 h 1318973"/>
              <a:gd name="connsiteX2" fmla="*/ 2286000 w 2286000"/>
              <a:gd name="connsiteY2" fmla="*/ 486803 h 1318973"/>
              <a:gd name="connsiteX3" fmla="*/ 0 w 2286000"/>
              <a:gd name="connsiteY3" fmla="*/ 1318973 h 1318973"/>
              <a:gd name="connsiteX0" fmla="*/ 0 w 2286000"/>
              <a:gd name="connsiteY0" fmla="*/ 2729861 h 2729861"/>
              <a:gd name="connsiteX1" fmla="*/ 9144 w 2286000"/>
              <a:gd name="connsiteY1" fmla="*/ 0 h 2729861"/>
              <a:gd name="connsiteX2" fmla="*/ 2286000 w 2286000"/>
              <a:gd name="connsiteY2" fmla="*/ 1897691 h 2729861"/>
              <a:gd name="connsiteX3" fmla="*/ 0 w 2286000"/>
              <a:gd name="connsiteY3" fmla="*/ 2729861 h 272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729861">
                <a:moveTo>
                  <a:pt x="0" y="2729861"/>
                </a:moveTo>
                <a:lnTo>
                  <a:pt x="9144" y="0"/>
                </a:lnTo>
                <a:lnTo>
                  <a:pt x="2286000" y="1897691"/>
                </a:lnTo>
                <a:lnTo>
                  <a:pt x="0" y="2729861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65318" y="4047893"/>
            <a:ext cx="1785784" cy="1083374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0" indent="0" algn="l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Tx/>
              <a:buNone/>
            </a:pPr>
            <a:r>
              <a:rPr lang="en-US" sz="1600" b="1" dirty="0" smtClean="0">
                <a:solidFill>
                  <a:schemeClr val="accent2"/>
                </a:solidFill>
              </a:rPr>
              <a:t>Placeholder image — to replace this image, select View&gt;Notes Page</a:t>
            </a:r>
          </a:p>
        </p:txBody>
      </p:sp>
      <p:pic>
        <p:nvPicPr>
          <p:cNvPr id="11" name="Picture 10" descr="EY_Logo2.em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67712" y="5754254"/>
            <a:ext cx="989153" cy="74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1581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5600"/>
            <a:ext cx="8229600" cy="46989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8748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9335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3514"/>
            <a:ext cx="4038600" cy="469106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33514"/>
            <a:ext cx="4038600" cy="469106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2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464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_photo_or_illustration_in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/>
        </p:nvSpPr>
        <p:spPr>
          <a:xfrm>
            <a:off x="-9144" y="3000375"/>
            <a:ext cx="2286000" cy="2729861"/>
          </a:xfrm>
          <a:custGeom>
            <a:avLst/>
            <a:gdLst>
              <a:gd name="connsiteX0" fmla="*/ 0 w 2286000"/>
              <a:gd name="connsiteY0" fmla="*/ 1318973 h 1318973"/>
              <a:gd name="connsiteX1" fmla="*/ 0 w 2286000"/>
              <a:gd name="connsiteY1" fmla="*/ 0 h 1318973"/>
              <a:gd name="connsiteX2" fmla="*/ 2286000 w 2286000"/>
              <a:gd name="connsiteY2" fmla="*/ 486803 h 1318973"/>
              <a:gd name="connsiteX3" fmla="*/ 0 w 2286000"/>
              <a:gd name="connsiteY3" fmla="*/ 1318973 h 1318973"/>
              <a:gd name="connsiteX0" fmla="*/ 0 w 2286000"/>
              <a:gd name="connsiteY0" fmla="*/ 2729861 h 2729861"/>
              <a:gd name="connsiteX1" fmla="*/ 9144 w 2286000"/>
              <a:gd name="connsiteY1" fmla="*/ 0 h 2729861"/>
              <a:gd name="connsiteX2" fmla="*/ 2286000 w 2286000"/>
              <a:gd name="connsiteY2" fmla="*/ 1897691 h 2729861"/>
              <a:gd name="connsiteX3" fmla="*/ 0 w 2286000"/>
              <a:gd name="connsiteY3" fmla="*/ 2729861 h 272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729861">
                <a:moveTo>
                  <a:pt x="0" y="2729861"/>
                </a:moveTo>
                <a:lnTo>
                  <a:pt x="9144" y="0"/>
                </a:lnTo>
                <a:lnTo>
                  <a:pt x="2286000" y="1897691"/>
                </a:lnTo>
                <a:lnTo>
                  <a:pt x="0" y="2729861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549578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549578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 marL="0" indent="0" algn="l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sp>
        <p:nvSpPr>
          <p:cNvPr id="1032" name="Freeform 8"/>
          <p:cNvSpPr>
            <a:spLocks/>
          </p:cNvSpPr>
          <p:nvPr userDrawn="1"/>
        </p:nvSpPr>
        <p:spPr bwMode="gray">
          <a:xfrm>
            <a:off x="2273222" y="2405084"/>
            <a:ext cx="6870778" cy="2495225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5318" y="4047893"/>
            <a:ext cx="1785784" cy="1083374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0" indent="0" algn="l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Tx/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n-lt"/>
                <a:cs typeface="Arial" pitchFamily="34" charset="0"/>
              </a:rPr>
              <a:t>Placeholder image — to replace this image, select View&gt;Notes Page</a:t>
            </a:r>
          </a:p>
        </p:txBody>
      </p:sp>
      <p:pic>
        <p:nvPicPr>
          <p:cNvPr id="9" name="Picture 8" descr="EY_Logo2.em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67712" y="5754254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51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58792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1024128"/>
            <a:ext cx="8229600" cy="1643063"/>
          </a:xfr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5000" b="1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56250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42416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483298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42416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0806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042416"/>
            <a:ext cx="8225549" cy="518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6943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gray">
          <a:xfrm>
            <a:off x="457200" y="1033272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0806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455613" y="6243638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11261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5612" y="719139"/>
            <a:ext cx="3506400" cy="5210062"/>
          </a:xfrm>
        </p:spPr>
        <p:txBody>
          <a:bodyPr/>
          <a:lstStyle>
            <a:lvl1pPr marL="0" indent="0" algn="l" defTabSz="995363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12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176213" indent="-1762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8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  <a:lvl5pPr marL="188913" indent="-1889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800" kern="1200" noProof="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193976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80372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490000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490000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gray">
          <a:xfrm>
            <a:off x="2273498" y="2405185"/>
            <a:ext cx="6870502" cy="2495124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black">
          <a:xfrm>
            <a:off x="-762" y="4411632"/>
            <a:ext cx="2283067" cy="133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5751576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5598"/>
            <a:ext cx="8229600" cy="469897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vert="horz" wrap="none" lIns="0" tIns="45720" rIns="91440" bIns="4572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_photo_or_illustration_in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490000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490000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sp>
        <p:nvSpPr>
          <p:cNvPr id="8" name="Freeform 7"/>
          <p:cNvSpPr>
            <a:spLocks/>
          </p:cNvSpPr>
          <p:nvPr userDrawn="1"/>
        </p:nvSpPr>
        <p:spPr bwMode="gray">
          <a:xfrm>
            <a:off x="2273498" y="2405185"/>
            <a:ext cx="6870502" cy="2495124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9" name="Freeform 8"/>
          <p:cNvSpPr/>
          <p:nvPr userDrawn="1"/>
        </p:nvSpPr>
        <p:spPr>
          <a:xfrm>
            <a:off x="-9144" y="3000375"/>
            <a:ext cx="2286000" cy="2729861"/>
          </a:xfrm>
          <a:custGeom>
            <a:avLst/>
            <a:gdLst>
              <a:gd name="connsiteX0" fmla="*/ 0 w 2286000"/>
              <a:gd name="connsiteY0" fmla="*/ 1318973 h 1318973"/>
              <a:gd name="connsiteX1" fmla="*/ 0 w 2286000"/>
              <a:gd name="connsiteY1" fmla="*/ 0 h 1318973"/>
              <a:gd name="connsiteX2" fmla="*/ 2286000 w 2286000"/>
              <a:gd name="connsiteY2" fmla="*/ 486803 h 1318973"/>
              <a:gd name="connsiteX3" fmla="*/ 0 w 2286000"/>
              <a:gd name="connsiteY3" fmla="*/ 1318973 h 1318973"/>
              <a:gd name="connsiteX0" fmla="*/ 0 w 2286000"/>
              <a:gd name="connsiteY0" fmla="*/ 2729861 h 2729861"/>
              <a:gd name="connsiteX1" fmla="*/ 9144 w 2286000"/>
              <a:gd name="connsiteY1" fmla="*/ 0 h 2729861"/>
              <a:gd name="connsiteX2" fmla="*/ 2286000 w 2286000"/>
              <a:gd name="connsiteY2" fmla="*/ 1897691 h 2729861"/>
              <a:gd name="connsiteX3" fmla="*/ 0 w 2286000"/>
              <a:gd name="connsiteY3" fmla="*/ 2729861 h 272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729861">
                <a:moveTo>
                  <a:pt x="0" y="2729861"/>
                </a:moveTo>
                <a:lnTo>
                  <a:pt x="9144" y="0"/>
                </a:lnTo>
                <a:lnTo>
                  <a:pt x="2286000" y="1897691"/>
                </a:lnTo>
                <a:lnTo>
                  <a:pt x="0" y="2729861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65318" y="4047893"/>
            <a:ext cx="1785784" cy="1083374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0" indent="0" algn="l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Tx/>
              <a:buNone/>
            </a:pPr>
            <a:r>
              <a:rPr lang="en-US" sz="1600" b="1" dirty="0" smtClean="0">
                <a:solidFill>
                  <a:schemeClr val="accent2"/>
                </a:solidFill>
              </a:rPr>
              <a:t>Placeholder image — to replace this image, select View&gt;Notes Page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5751576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5600"/>
            <a:ext cx="8229600" cy="469897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3514"/>
            <a:ext cx="4038600" cy="469106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33514"/>
            <a:ext cx="4038600" cy="469106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2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51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1025525"/>
            <a:ext cx="8229600" cy="1643063"/>
          </a:xfr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5000" b="1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112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39813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994089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044000"/>
            <a:ext cx="8225549" cy="518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5521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vert="horz" wrap="none" lIns="0" tIns="45720" rIns="91440" bIns="4572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455613" y="6243638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0680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5612" y="719139"/>
            <a:ext cx="3506400" cy="5210062"/>
          </a:xfrm>
        </p:spPr>
        <p:txBody>
          <a:bodyPr/>
          <a:lstStyle>
            <a:lvl1pPr marL="0" indent="0" algn="l" defTabSz="995363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12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176213" indent="-1762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8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  <a:lvl5pPr marL="188913" indent="-1889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800" kern="1200" noProof="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00777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7189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490000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490000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gray">
          <a:xfrm>
            <a:off x="2276146" y="2406147"/>
            <a:ext cx="6867853" cy="2494162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14" name="Picture 4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black">
          <a:xfrm>
            <a:off x="-1" y="4412381"/>
            <a:ext cx="2284955" cy="13398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5751576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over_photo_or_illustration_in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7712" y="777600"/>
            <a:ext cx="5490000" cy="8604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7712" y="1753200"/>
            <a:ext cx="5490000" cy="968400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1600">
                <a:solidFill>
                  <a:schemeClr val="bg1"/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</a:p>
          <a:p>
            <a:pPr lvl="1"/>
            <a:endParaRPr lang="en-GB" dirty="0"/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gray">
          <a:xfrm>
            <a:off x="2276146" y="2406147"/>
            <a:ext cx="6867853" cy="2494162"/>
          </a:xfrm>
          <a:custGeom>
            <a:avLst/>
            <a:gdLst/>
            <a:ahLst/>
            <a:cxnLst>
              <a:cxn ang="0">
                <a:pos x="0" y="1852"/>
              </a:cxn>
              <a:cxn ang="0">
                <a:pos x="5081" y="0"/>
              </a:cxn>
              <a:cxn ang="0">
                <a:pos x="5081" y="968"/>
              </a:cxn>
              <a:cxn ang="0">
                <a:pos x="0" y="1852"/>
              </a:cxn>
            </a:cxnLst>
            <a:rect l="0" t="0" r="r" b="b"/>
            <a:pathLst>
              <a:path w="5081" h="1852">
                <a:moveTo>
                  <a:pt x="0" y="1852"/>
                </a:moveTo>
                <a:lnTo>
                  <a:pt x="5081" y="0"/>
                </a:lnTo>
                <a:lnTo>
                  <a:pt x="5081" y="968"/>
                </a:lnTo>
                <a:lnTo>
                  <a:pt x="0" y="1852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8" name="Freeform 7"/>
          <p:cNvSpPr/>
          <p:nvPr userDrawn="1"/>
        </p:nvSpPr>
        <p:spPr>
          <a:xfrm>
            <a:off x="-9144" y="3000375"/>
            <a:ext cx="2286000" cy="2729861"/>
          </a:xfrm>
          <a:custGeom>
            <a:avLst/>
            <a:gdLst>
              <a:gd name="connsiteX0" fmla="*/ 0 w 2286000"/>
              <a:gd name="connsiteY0" fmla="*/ 1318973 h 1318973"/>
              <a:gd name="connsiteX1" fmla="*/ 0 w 2286000"/>
              <a:gd name="connsiteY1" fmla="*/ 0 h 1318973"/>
              <a:gd name="connsiteX2" fmla="*/ 2286000 w 2286000"/>
              <a:gd name="connsiteY2" fmla="*/ 486803 h 1318973"/>
              <a:gd name="connsiteX3" fmla="*/ 0 w 2286000"/>
              <a:gd name="connsiteY3" fmla="*/ 1318973 h 1318973"/>
              <a:gd name="connsiteX0" fmla="*/ 0 w 2286000"/>
              <a:gd name="connsiteY0" fmla="*/ 2729861 h 2729861"/>
              <a:gd name="connsiteX1" fmla="*/ 9144 w 2286000"/>
              <a:gd name="connsiteY1" fmla="*/ 0 h 2729861"/>
              <a:gd name="connsiteX2" fmla="*/ 2286000 w 2286000"/>
              <a:gd name="connsiteY2" fmla="*/ 1897691 h 2729861"/>
              <a:gd name="connsiteX3" fmla="*/ 0 w 2286000"/>
              <a:gd name="connsiteY3" fmla="*/ 2729861 h 2729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729861">
                <a:moveTo>
                  <a:pt x="0" y="2729861"/>
                </a:moveTo>
                <a:lnTo>
                  <a:pt x="9144" y="0"/>
                </a:lnTo>
                <a:lnTo>
                  <a:pt x="2286000" y="1897691"/>
                </a:lnTo>
                <a:lnTo>
                  <a:pt x="0" y="2729861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65318" y="4047893"/>
            <a:ext cx="1785784" cy="1083374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0" indent="0" algn="l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Tx/>
              <a:buNone/>
            </a:pPr>
            <a:r>
              <a:rPr lang="en-US" sz="1600" b="1" dirty="0" smtClean="0">
                <a:solidFill>
                  <a:schemeClr val="accent2"/>
                </a:solidFill>
              </a:rPr>
              <a:t>Placeholder image — to replace this image, select View&gt;Notes Page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12" y="5751576"/>
            <a:ext cx="989153" cy="7498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8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3514"/>
            <a:ext cx="4038600" cy="469106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33514"/>
            <a:ext cx="4038600" cy="4691061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2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0000" y="2121114"/>
            <a:ext cx="4042800" cy="400346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4000" y="2121114"/>
            <a:ext cx="4042800" cy="400346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0000" y="1433513"/>
            <a:ext cx="4042800" cy="640800"/>
          </a:xfrm>
        </p:spPr>
        <p:txBody>
          <a:bodyPr anchor="t" anchorCtr="0"/>
          <a:lstStyle>
            <a:lvl1pPr>
              <a:buNone/>
              <a:defRPr b="1"/>
            </a:lvl1pPr>
          </a:lstStyle>
          <a:p>
            <a:pPr lvl="0"/>
            <a:endParaRPr lang="en-GB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000" y="1433513"/>
            <a:ext cx="4042800" cy="640800"/>
          </a:xfrm>
        </p:spPr>
        <p:txBody>
          <a:bodyPr anchor="t" anchorCtr="0"/>
          <a:lstStyle>
            <a:lvl1pPr>
              <a:buNone/>
              <a:defRPr b="1"/>
            </a:lvl1pPr>
          </a:lstStyle>
          <a:p>
            <a:pPr lvl="0"/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1025525"/>
            <a:ext cx="8229600" cy="1643063"/>
          </a:xfr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5000" b="1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11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s, no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26464"/>
            <a:ext cx="4038600" cy="469811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26464"/>
            <a:ext cx="4038600" cy="4698111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12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39813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994089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044000"/>
            <a:ext cx="8225549" cy="518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5521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/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ine 11"/>
          <p:cNvSpPr>
            <a:spLocks noChangeShapeType="1"/>
          </p:cNvSpPr>
          <p:nvPr userDrawn="1"/>
        </p:nvSpPr>
        <p:spPr bwMode="auto">
          <a:xfrm>
            <a:off x="455613" y="6243638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06808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leg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5612" y="719139"/>
            <a:ext cx="3506400" cy="5210062"/>
          </a:xfrm>
        </p:spPr>
        <p:txBody>
          <a:bodyPr/>
          <a:lstStyle>
            <a:lvl1pPr marL="0" indent="0" algn="l" defTabSz="995363" rtl="0" fontAlgn="base">
              <a:lnSpc>
                <a:spcPct val="100000"/>
              </a:lnSpc>
              <a:spcBef>
                <a:spcPct val="70000"/>
              </a:spcBef>
              <a:spcAft>
                <a:spcPct val="0"/>
              </a:spcAft>
              <a:buSzPct val="100000"/>
              <a:buNone/>
              <a:defRPr lang="en-US" sz="12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2pPr>
            <a:lvl3pPr marL="176213" indent="-1762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900" b="1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3pPr>
            <a:lvl4pPr marL="0" indent="0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100000"/>
              <a:buNone/>
              <a:defRPr lang="en-US" sz="800" kern="1200" noProof="0" dirty="0" smtClean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4pPr>
            <a:lvl5pPr marL="188913" indent="-188913" algn="l" defTabSz="995363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  <a:defRPr lang="en-US" sz="800" kern="1200" noProof="0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00077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71896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200" y="2121113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51200" y="1433513"/>
            <a:ext cx="4042800" cy="640800"/>
          </a:xfrm>
        </p:spPr>
        <p:txBody>
          <a:bodyPr anchor="t" anchorCtr="0"/>
          <a:lstStyle>
            <a:lvl1pPr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endParaRPr lang="en-GB" dirty="0"/>
          </a:p>
        </p:txBody>
      </p:sp>
      <p:sp>
        <p:nvSpPr>
          <p:cNvPr id="9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1025525"/>
            <a:ext cx="8229600" cy="1643063"/>
          </a:xfr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5000" b="1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rgbClr val="80808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1120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with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131820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200" y="2131820"/>
            <a:ext cx="4042800" cy="3994963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+mn-lt"/>
                <a:cs typeface="Arial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+mn-lt"/>
                <a:cs typeface="Arial" pitchFamily="34" charset="0"/>
              </a:defRPr>
            </a:lvl3pPr>
            <a:lvl4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4pPr>
            <a:lvl5pPr>
              <a:defRPr sz="1800">
                <a:solidFill>
                  <a:schemeClr val="bg1"/>
                </a:solidFill>
                <a:latin typeface="+mn-lt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Line 10"/>
          <p:cNvSpPr>
            <a:spLocks noChangeShapeType="1"/>
          </p:cNvSpPr>
          <p:nvPr userDrawn="1"/>
        </p:nvSpPr>
        <p:spPr bwMode="auto">
          <a:xfrm>
            <a:off x="457200" y="1044000"/>
            <a:ext cx="8229600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1426464"/>
            <a:ext cx="4042800" cy="640800"/>
          </a:xfrm>
        </p:spPr>
        <p:txBody>
          <a:bodyPr anchor="t" anchorCtr="0"/>
          <a:lstStyle>
            <a:lvl1pPr marL="0" indent="0">
              <a:buNone/>
              <a:defRPr b="1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51200" y="1426464"/>
            <a:ext cx="4042800" cy="640800"/>
          </a:xfrm>
        </p:spPr>
        <p:txBody>
          <a:bodyPr anchor="t" anchorCtr="0"/>
          <a:lstStyle>
            <a:lvl1pPr marL="0" indent="0">
              <a:buNone/>
              <a:defRPr b="1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Freeform 5"/>
          <p:cNvSpPr>
            <a:spLocks/>
          </p:cNvSpPr>
          <p:nvPr userDrawn="1"/>
        </p:nvSpPr>
        <p:spPr bwMode="gray">
          <a:xfrm>
            <a:off x="457200" y="1039813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99408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044000"/>
            <a:ext cx="8225549" cy="518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5521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455614" y="1024128"/>
            <a:ext cx="8229600" cy="1643063"/>
          </a:xfrm>
        </p:spPr>
        <p:txBody>
          <a:bodyPr/>
          <a:lstStyle>
            <a:lvl1pPr marL="0" indent="0" algn="l">
              <a:lnSpc>
                <a:spcPct val="85000"/>
              </a:lnSpc>
              <a:spcBef>
                <a:spcPts val="0"/>
              </a:spcBef>
              <a:buNone/>
              <a:defRPr sz="5000" b="1">
                <a:solidFill>
                  <a:schemeClr val="bg2"/>
                </a:solidFill>
                <a:latin typeface="+mn-lt"/>
                <a:cs typeface="Arial" pitchFamily="34" charset="0"/>
              </a:defRPr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Line 11"/>
          <p:cNvSpPr>
            <a:spLocks noChangeShapeType="1"/>
          </p:cNvSpPr>
          <p:nvPr userDrawn="1"/>
        </p:nvSpPr>
        <p:spPr bwMode="auto">
          <a:xfrm>
            <a:off x="457200" y="6242400"/>
            <a:ext cx="8229600" cy="0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noProof="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301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77" name="Freeform 5"/>
          <p:cNvSpPr>
            <a:spLocks/>
          </p:cNvSpPr>
          <p:nvPr userDrawn="1"/>
        </p:nvSpPr>
        <p:spPr bwMode="gray">
          <a:xfrm>
            <a:off x="457200" y="1039813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994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57200" y="201168"/>
            <a:ext cx="8229600" cy="8046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>
              <a:defRPr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 algn="l" fontAlgn="base">
              <a:lnSpc>
                <a:spcPct val="85000"/>
              </a:lnSpc>
              <a:spcAft>
                <a:spcPct val="0"/>
              </a:spcAft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101" name="Freeform 5"/>
          <p:cNvSpPr>
            <a:spLocks/>
          </p:cNvSpPr>
          <p:nvPr userDrawn="1"/>
        </p:nvSpPr>
        <p:spPr bwMode="gray">
          <a:xfrm>
            <a:off x="457200" y="1040400"/>
            <a:ext cx="8229600" cy="51847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3266"/>
              </a:cxn>
              <a:cxn ang="0">
                <a:pos x="5184" y="2352"/>
              </a:cxn>
              <a:cxn ang="0">
                <a:pos x="5184" y="0"/>
              </a:cxn>
              <a:cxn ang="0">
                <a:pos x="0" y="0"/>
              </a:cxn>
            </a:cxnLst>
            <a:rect l="0" t="0" r="r" b="b"/>
            <a:pathLst>
              <a:path w="5184" h="3266">
                <a:moveTo>
                  <a:pt x="0" y="0"/>
                </a:moveTo>
                <a:lnTo>
                  <a:pt x="0" y="3266"/>
                </a:lnTo>
                <a:lnTo>
                  <a:pt x="5184" y="2352"/>
                </a:lnTo>
                <a:lnTo>
                  <a:pt x="518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smtClean="0"/>
              <a:t>Presentation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8647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2.xml"/><Relationship Id="rId15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2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6.xml"/><Relationship Id="rId9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8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62.xml"/><Relationship Id="rId21" Type="http://schemas.openxmlformats.org/officeDocument/2006/relationships/theme" Target="../theme/theme4.xml"/><Relationship Id="rId10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57.xml"/><Relationship Id="rId16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59.xml"/><Relationship Id="rId18" Type="http://schemas.openxmlformats.org/officeDocument/2006/relationships/slideLayout" Target="../slideLayouts/slideLayout60.xml"/><Relationship Id="rId1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4.xml"/><Relationship Id="rId3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7.xml"/><Relationship Id="rId6" Type="http://schemas.openxmlformats.org/officeDocument/2006/relationships/slideLayout" Target="../slideLayouts/slideLayout48.xml"/><Relationship Id="rId7" Type="http://schemas.openxmlformats.org/officeDocument/2006/relationships/slideLayout" Target="../slideLayouts/slideLayout49.xml"/><Relationship Id="rId8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4025" y="201600"/>
            <a:ext cx="8232775" cy="860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5600"/>
            <a:ext cx="8229600" cy="469897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6409944"/>
            <a:ext cx="722376" cy="2011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100" dirty="0" smtClean="0">
                <a:solidFill>
                  <a:schemeClr val="bg1"/>
                </a:solidFill>
                <a:latin typeface="+mn-lt"/>
                <a:cs typeface="Arial" pitchFamily="34" charset="0"/>
              </a:rPr>
              <a:t>Page </a:t>
            </a:r>
            <a:fld id="{9AE4D82F-B047-469B-AC52-A46321747EAF}" type="slidenum">
              <a:rPr lang="en-GB" sz="1100" smtClean="0">
                <a:solidFill>
                  <a:schemeClr val="bg1"/>
                </a:solidFill>
                <a:latin typeface="+mn-lt"/>
                <a:cs typeface="Arial" pitchFamily="34" charset="0"/>
              </a:rPr>
              <a:pPr/>
              <a:t>‹#›</a:t>
            </a:fld>
            <a:endParaRPr lang="en-GB" sz="1100" dirty="0">
              <a:solidFill>
                <a:schemeClr val="bg1"/>
              </a:solidFill>
              <a:latin typeface="+mn-lt"/>
              <a:cs typeface="Arial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 bwMode="gray">
          <a:xfrm>
            <a:off x="8348663" y="6450013"/>
            <a:ext cx="338137" cy="204787"/>
            <a:chOff x="8348663" y="6450013"/>
            <a:chExt cx="338137" cy="204787"/>
          </a:xfrm>
          <a:solidFill>
            <a:srgbClr val="808080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gray">
            <a:xfrm>
              <a:off x="8348663" y="6450013"/>
              <a:ext cx="163512" cy="204787"/>
            </a:xfrm>
            <a:custGeom>
              <a:avLst/>
              <a:gdLst/>
              <a:ahLst/>
              <a:cxnLst>
                <a:cxn ang="0">
                  <a:pos x="39" y="78"/>
                </a:cxn>
                <a:cxn ang="0">
                  <a:pos x="85" y="78"/>
                </a:cxn>
                <a:cxn ang="0">
                  <a:pos x="85" y="51"/>
                </a:cxn>
                <a:cxn ang="0">
                  <a:pos x="39" y="51"/>
                </a:cxn>
                <a:cxn ang="0">
                  <a:pos x="39" y="30"/>
                </a:cxn>
                <a:cxn ang="0">
                  <a:pos x="90" y="30"/>
                </a:cxn>
                <a:cxn ang="0">
                  <a:pos x="73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03" y="129"/>
                </a:cxn>
                <a:cxn ang="0">
                  <a:pos x="103" y="99"/>
                </a:cxn>
                <a:cxn ang="0">
                  <a:pos x="39" y="99"/>
                </a:cxn>
                <a:cxn ang="0">
                  <a:pos x="39" y="78"/>
                </a:cxn>
              </a:cxnLst>
              <a:rect l="0" t="0" r="r" b="b"/>
              <a:pathLst>
                <a:path w="103" h="129">
                  <a:moveTo>
                    <a:pt x="39" y="78"/>
                  </a:moveTo>
                  <a:lnTo>
                    <a:pt x="85" y="78"/>
                  </a:lnTo>
                  <a:lnTo>
                    <a:pt x="85" y="51"/>
                  </a:lnTo>
                  <a:lnTo>
                    <a:pt x="39" y="51"/>
                  </a:lnTo>
                  <a:lnTo>
                    <a:pt x="39" y="30"/>
                  </a:lnTo>
                  <a:lnTo>
                    <a:pt x="90" y="30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29"/>
                  </a:lnTo>
                  <a:lnTo>
                    <a:pt x="103" y="129"/>
                  </a:lnTo>
                  <a:lnTo>
                    <a:pt x="103" y="99"/>
                  </a:lnTo>
                  <a:lnTo>
                    <a:pt x="39" y="99"/>
                  </a:lnTo>
                  <a:lnTo>
                    <a:pt x="3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  <a:cs typeface="Arial" pitchFamily="34" charset="0"/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gray">
            <a:xfrm>
              <a:off x="8483600" y="6450013"/>
              <a:ext cx="203200" cy="204787"/>
            </a:xfrm>
            <a:custGeom>
              <a:avLst/>
              <a:gdLst/>
              <a:ahLst/>
              <a:cxnLst>
                <a:cxn ang="0">
                  <a:pos x="86" y="0"/>
                </a:cxn>
                <a:cxn ang="0">
                  <a:pos x="64" y="42"/>
                </a:cxn>
                <a:cxn ang="0">
                  <a:pos x="42" y="0"/>
                </a:cxn>
                <a:cxn ang="0">
                  <a:pos x="0" y="0"/>
                </a:cxn>
                <a:cxn ang="0">
                  <a:pos x="45" y="78"/>
                </a:cxn>
                <a:cxn ang="0">
                  <a:pos x="45" y="129"/>
                </a:cxn>
                <a:cxn ang="0">
                  <a:pos x="83" y="129"/>
                </a:cxn>
                <a:cxn ang="0">
                  <a:pos x="83" y="78"/>
                </a:cxn>
                <a:cxn ang="0">
                  <a:pos x="128" y="0"/>
                </a:cxn>
                <a:cxn ang="0">
                  <a:pos x="86" y="0"/>
                </a:cxn>
              </a:cxnLst>
              <a:rect l="0" t="0" r="r" b="b"/>
              <a:pathLst>
                <a:path w="128" h="129">
                  <a:moveTo>
                    <a:pt x="86" y="0"/>
                  </a:moveTo>
                  <a:lnTo>
                    <a:pt x="64" y="42"/>
                  </a:lnTo>
                  <a:lnTo>
                    <a:pt x="42" y="0"/>
                  </a:lnTo>
                  <a:lnTo>
                    <a:pt x="0" y="0"/>
                  </a:lnTo>
                  <a:lnTo>
                    <a:pt x="45" y="78"/>
                  </a:lnTo>
                  <a:lnTo>
                    <a:pt x="45" y="129"/>
                  </a:lnTo>
                  <a:lnTo>
                    <a:pt x="83" y="129"/>
                  </a:lnTo>
                  <a:lnTo>
                    <a:pt x="83" y="78"/>
                  </a:lnTo>
                  <a:lnTo>
                    <a:pt x="128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  <a:cs typeface="Arial" pitchFamily="34" charset="0"/>
              </a:endParaRPr>
            </a:p>
          </p:txBody>
        </p:sp>
      </p:grp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vert="horz" wrap="none" lIns="0" tIns="45720" rIns="91440" bIns="4572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81000" y="6553200"/>
            <a:ext cx="6858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700" dirty="0" smtClean="0">
                <a:latin typeface="Arial Narrow" pitchFamily="34" charset="0"/>
                <a:cs typeface="Times New Roman" pitchFamily="18" charset="0"/>
              </a:rPr>
              <a:t>© 2013 Propriété d'Ernst &amp; </a:t>
            </a:r>
            <a:r>
              <a:rPr lang="en-US" sz="700" dirty="0" smtClean="0">
                <a:latin typeface="Arial Narrow" pitchFamily="34" charset="0"/>
                <a:cs typeface="Times New Roman" pitchFamily="18" charset="0"/>
              </a:rPr>
              <a:t>Young </a:t>
            </a:r>
            <a:r>
              <a:rPr lang="fr-FR" sz="700" dirty="0" smtClean="0">
                <a:solidFill>
                  <a:srgbClr val="FF0000"/>
                </a:solidFill>
                <a:latin typeface="Arial Narrow" pitchFamily="34" charset="0"/>
                <a:cs typeface="Times New Roman" pitchFamily="18" charset="0"/>
              </a:rPr>
              <a:t>(Nom de l'entité à préciser)</a:t>
            </a:r>
            <a:r>
              <a:rPr lang="en-US" sz="700" dirty="0" smtClean="0">
                <a:solidFill>
                  <a:srgbClr val="FF0000"/>
                </a:solidFill>
                <a:latin typeface="Arial Narrow" pitchFamily="34" charset="0"/>
                <a:cs typeface="Times New Roman" pitchFamily="18" charset="0"/>
              </a:rPr>
              <a:t>.</a:t>
            </a:r>
            <a:br>
              <a:rPr lang="en-US" sz="700" dirty="0" smtClean="0">
                <a:solidFill>
                  <a:srgbClr val="FF0000"/>
                </a:solidFill>
                <a:latin typeface="Arial Narrow" pitchFamily="34" charset="0"/>
                <a:cs typeface="Times New Roman" pitchFamily="18" charset="0"/>
              </a:rPr>
            </a:br>
            <a:r>
              <a:rPr lang="fr-FR" sz="700" dirty="0" smtClean="0">
                <a:latin typeface="Arial Narrow" pitchFamily="34" charset="0"/>
                <a:cs typeface="Times New Roman" pitchFamily="18" charset="0"/>
              </a:rPr>
              <a:t>Cette présentation, à votre seul usage interne, est indissociable des éléments de contexte qui ont permis de l’établir et des commentaires oraux qui l’accompagnent.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722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6" r:id="rId10"/>
    <p:sldLayoutId id="2147483726" r:id="rId11"/>
    <p:sldLayoutId id="2147483677" r:id="rId12"/>
    <p:sldLayoutId id="2147483678" r:id="rId13"/>
    <p:sldLayoutId id="2147483679" r:id="rId14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bg1"/>
          </a:solidFill>
          <a:latin typeface="+mn-lt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400" kern="1200">
          <a:solidFill>
            <a:schemeClr val="bg1"/>
          </a:solidFill>
          <a:latin typeface="+mn-lt"/>
          <a:ea typeface="+mn-ea"/>
          <a:cs typeface="Arial" pitchFamily="34" charset="0"/>
        </a:defRPr>
      </a:lvl1pPr>
      <a:lvl2pPr marL="7096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000" kern="1200">
          <a:solidFill>
            <a:schemeClr val="bg1"/>
          </a:solidFill>
          <a:latin typeface="+mn-lt"/>
          <a:ea typeface="+mn-ea"/>
          <a:cs typeface="Arial" pitchFamily="34" charset="0"/>
        </a:defRPr>
      </a:lvl2pPr>
      <a:lvl3pPr marL="10779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+mn-lt"/>
          <a:ea typeface="+mn-ea"/>
          <a:cs typeface="Arial" pitchFamily="34" charset="0"/>
        </a:defRPr>
      </a:lvl3pPr>
      <a:lvl4pPr marL="1433513" indent="-3556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Arial" pitchFamily="34" charset="0"/>
        </a:defRPr>
      </a:lvl4pPr>
      <a:lvl5pPr marL="1787525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1600"/>
            <a:ext cx="8229600" cy="860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5600"/>
            <a:ext cx="8229600" cy="4698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grpSp>
        <p:nvGrpSpPr>
          <p:cNvPr id="8" name="Group 7"/>
          <p:cNvGrpSpPr/>
          <p:nvPr/>
        </p:nvGrpSpPr>
        <p:grpSpPr bwMode="gray">
          <a:xfrm>
            <a:off x="8348663" y="6450013"/>
            <a:ext cx="338137" cy="204787"/>
            <a:chOff x="8348663" y="6450013"/>
            <a:chExt cx="338137" cy="204787"/>
          </a:xfrm>
          <a:solidFill>
            <a:srgbClr val="808080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gray">
            <a:xfrm>
              <a:off x="8348663" y="6450013"/>
              <a:ext cx="163512" cy="204787"/>
            </a:xfrm>
            <a:custGeom>
              <a:avLst/>
              <a:gdLst/>
              <a:ahLst/>
              <a:cxnLst>
                <a:cxn ang="0">
                  <a:pos x="39" y="78"/>
                </a:cxn>
                <a:cxn ang="0">
                  <a:pos x="85" y="78"/>
                </a:cxn>
                <a:cxn ang="0">
                  <a:pos x="85" y="51"/>
                </a:cxn>
                <a:cxn ang="0">
                  <a:pos x="39" y="51"/>
                </a:cxn>
                <a:cxn ang="0">
                  <a:pos x="39" y="30"/>
                </a:cxn>
                <a:cxn ang="0">
                  <a:pos x="90" y="30"/>
                </a:cxn>
                <a:cxn ang="0">
                  <a:pos x="73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03" y="129"/>
                </a:cxn>
                <a:cxn ang="0">
                  <a:pos x="103" y="99"/>
                </a:cxn>
                <a:cxn ang="0">
                  <a:pos x="39" y="99"/>
                </a:cxn>
                <a:cxn ang="0">
                  <a:pos x="39" y="78"/>
                </a:cxn>
              </a:cxnLst>
              <a:rect l="0" t="0" r="r" b="b"/>
              <a:pathLst>
                <a:path w="103" h="129">
                  <a:moveTo>
                    <a:pt x="39" y="78"/>
                  </a:moveTo>
                  <a:lnTo>
                    <a:pt x="85" y="78"/>
                  </a:lnTo>
                  <a:lnTo>
                    <a:pt x="85" y="51"/>
                  </a:lnTo>
                  <a:lnTo>
                    <a:pt x="39" y="51"/>
                  </a:lnTo>
                  <a:lnTo>
                    <a:pt x="39" y="30"/>
                  </a:lnTo>
                  <a:lnTo>
                    <a:pt x="90" y="30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29"/>
                  </a:lnTo>
                  <a:lnTo>
                    <a:pt x="103" y="129"/>
                  </a:lnTo>
                  <a:lnTo>
                    <a:pt x="103" y="99"/>
                  </a:lnTo>
                  <a:lnTo>
                    <a:pt x="39" y="99"/>
                  </a:lnTo>
                  <a:lnTo>
                    <a:pt x="3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gray">
            <a:xfrm>
              <a:off x="8483600" y="6450013"/>
              <a:ext cx="203200" cy="204787"/>
            </a:xfrm>
            <a:custGeom>
              <a:avLst/>
              <a:gdLst/>
              <a:ahLst/>
              <a:cxnLst>
                <a:cxn ang="0">
                  <a:pos x="86" y="0"/>
                </a:cxn>
                <a:cxn ang="0">
                  <a:pos x="64" y="42"/>
                </a:cxn>
                <a:cxn ang="0">
                  <a:pos x="42" y="0"/>
                </a:cxn>
                <a:cxn ang="0">
                  <a:pos x="0" y="0"/>
                </a:cxn>
                <a:cxn ang="0">
                  <a:pos x="45" y="78"/>
                </a:cxn>
                <a:cxn ang="0">
                  <a:pos x="45" y="129"/>
                </a:cxn>
                <a:cxn ang="0">
                  <a:pos x="83" y="129"/>
                </a:cxn>
                <a:cxn ang="0">
                  <a:pos x="83" y="78"/>
                </a:cxn>
                <a:cxn ang="0">
                  <a:pos x="128" y="0"/>
                </a:cxn>
                <a:cxn ang="0">
                  <a:pos x="86" y="0"/>
                </a:cxn>
              </a:cxnLst>
              <a:rect l="0" t="0" r="r" b="b"/>
              <a:pathLst>
                <a:path w="128" h="129">
                  <a:moveTo>
                    <a:pt x="86" y="0"/>
                  </a:moveTo>
                  <a:lnTo>
                    <a:pt x="64" y="42"/>
                  </a:lnTo>
                  <a:lnTo>
                    <a:pt x="42" y="0"/>
                  </a:lnTo>
                  <a:lnTo>
                    <a:pt x="0" y="0"/>
                  </a:lnTo>
                  <a:lnTo>
                    <a:pt x="45" y="78"/>
                  </a:lnTo>
                  <a:lnTo>
                    <a:pt x="45" y="129"/>
                  </a:lnTo>
                  <a:lnTo>
                    <a:pt x="83" y="129"/>
                  </a:lnTo>
                  <a:lnTo>
                    <a:pt x="83" y="78"/>
                  </a:lnTo>
                  <a:lnTo>
                    <a:pt x="128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" y="6409944"/>
            <a:ext cx="720000" cy="2011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100" dirty="0" smtClean="0">
                <a:solidFill>
                  <a:schemeClr val="bg1"/>
                </a:solidFill>
                <a:latin typeface="+mn-lt"/>
              </a:rPr>
              <a:t>Page </a:t>
            </a:r>
            <a:fld id="{9AE4D82F-B047-469B-AC52-A46321747EAF}" type="slidenum">
              <a:rPr lang="en-GB" sz="110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endParaRPr lang="en-GB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Date Placeholder 2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79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23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8" r:id="rId10"/>
    <p:sldLayoutId id="2147483727" r:id="rId11"/>
    <p:sldLayoutId id="2147483719" r:id="rId12"/>
    <p:sldLayoutId id="2147483720" r:id="rId13"/>
    <p:sldLayoutId id="2147483721" r:id="rId14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bg1"/>
          </a:solidFill>
          <a:latin typeface="+mn-lt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096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779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433513" indent="-3556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787525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1600"/>
            <a:ext cx="8229600" cy="860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5600"/>
            <a:ext cx="8229600" cy="4698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grpSp>
        <p:nvGrpSpPr>
          <p:cNvPr id="9" name="Group 8"/>
          <p:cNvGrpSpPr/>
          <p:nvPr/>
        </p:nvGrpSpPr>
        <p:grpSpPr bwMode="black">
          <a:xfrm>
            <a:off x="8348663" y="6450013"/>
            <a:ext cx="338137" cy="204787"/>
            <a:chOff x="8348663" y="6450013"/>
            <a:chExt cx="338137" cy="204787"/>
          </a:xfrm>
          <a:solidFill>
            <a:srgbClr val="FFFF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black">
            <a:xfrm>
              <a:off x="8348663" y="6450013"/>
              <a:ext cx="163512" cy="204787"/>
            </a:xfrm>
            <a:custGeom>
              <a:avLst/>
              <a:gdLst/>
              <a:ahLst/>
              <a:cxnLst>
                <a:cxn ang="0">
                  <a:pos x="39" y="78"/>
                </a:cxn>
                <a:cxn ang="0">
                  <a:pos x="85" y="78"/>
                </a:cxn>
                <a:cxn ang="0">
                  <a:pos x="85" y="51"/>
                </a:cxn>
                <a:cxn ang="0">
                  <a:pos x="39" y="51"/>
                </a:cxn>
                <a:cxn ang="0">
                  <a:pos x="39" y="30"/>
                </a:cxn>
                <a:cxn ang="0">
                  <a:pos x="90" y="30"/>
                </a:cxn>
                <a:cxn ang="0">
                  <a:pos x="73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03" y="129"/>
                </a:cxn>
                <a:cxn ang="0">
                  <a:pos x="103" y="99"/>
                </a:cxn>
                <a:cxn ang="0">
                  <a:pos x="39" y="99"/>
                </a:cxn>
                <a:cxn ang="0">
                  <a:pos x="39" y="78"/>
                </a:cxn>
              </a:cxnLst>
              <a:rect l="0" t="0" r="r" b="b"/>
              <a:pathLst>
                <a:path w="103" h="129">
                  <a:moveTo>
                    <a:pt x="39" y="78"/>
                  </a:moveTo>
                  <a:lnTo>
                    <a:pt x="85" y="78"/>
                  </a:lnTo>
                  <a:lnTo>
                    <a:pt x="85" y="51"/>
                  </a:lnTo>
                  <a:lnTo>
                    <a:pt x="39" y="51"/>
                  </a:lnTo>
                  <a:lnTo>
                    <a:pt x="39" y="30"/>
                  </a:lnTo>
                  <a:lnTo>
                    <a:pt x="90" y="30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29"/>
                  </a:lnTo>
                  <a:lnTo>
                    <a:pt x="103" y="129"/>
                  </a:lnTo>
                  <a:lnTo>
                    <a:pt x="103" y="99"/>
                  </a:lnTo>
                  <a:lnTo>
                    <a:pt x="39" y="99"/>
                  </a:lnTo>
                  <a:lnTo>
                    <a:pt x="3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black">
            <a:xfrm>
              <a:off x="8483600" y="6450013"/>
              <a:ext cx="203200" cy="204787"/>
            </a:xfrm>
            <a:custGeom>
              <a:avLst/>
              <a:gdLst/>
              <a:ahLst/>
              <a:cxnLst>
                <a:cxn ang="0">
                  <a:pos x="86" y="0"/>
                </a:cxn>
                <a:cxn ang="0">
                  <a:pos x="64" y="42"/>
                </a:cxn>
                <a:cxn ang="0">
                  <a:pos x="42" y="0"/>
                </a:cxn>
                <a:cxn ang="0">
                  <a:pos x="0" y="0"/>
                </a:cxn>
                <a:cxn ang="0">
                  <a:pos x="45" y="78"/>
                </a:cxn>
                <a:cxn ang="0">
                  <a:pos x="45" y="129"/>
                </a:cxn>
                <a:cxn ang="0">
                  <a:pos x="83" y="129"/>
                </a:cxn>
                <a:cxn ang="0">
                  <a:pos x="83" y="78"/>
                </a:cxn>
                <a:cxn ang="0">
                  <a:pos x="128" y="0"/>
                </a:cxn>
                <a:cxn ang="0">
                  <a:pos x="86" y="0"/>
                </a:cxn>
              </a:cxnLst>
              <a:rect l="0" t="0" r="r" b="b"/>
              <a:pathLst>
                <a:path w="128" h="129">
                  <a:moveTo>
                    <a:pt x="86" y="0"/>
                  </a:moveTo>
                  <a:lnTo>
                    <a:pt x="64" y="42"/>
                  </a:lnTo>
                  <a:lnTo>
                    <a:pt x="42" y="0"/>
                  </a:lnTo>
                  <a:lnTo>
                    <a:pt x="0" y="0"/>
                  </a:lnTo>
                  <a:lnTo>
                    <a:pt x="45" y="78"/>
                  </a:lnTo>
                  <a:lnTo>
                    <a:pt x="45" y="129"/>
                  </a:lnTo>
                  <a:lnTo>
                    <a:pt x="83" y="129"/>
                  </a:lnTo>
                  <a:lnTo>
                    <a:pt x="83" y="78"/>
                  </a:lnTo>
                  <a:lnTo>
                    <a:pt x="128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457200" y="6409944"/>
            <a:ext cx="720000" cy="2011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100" dirty="0" smtClean="0">
                <a:solidFill>
                  <a:schemeClr val="bg1"/>
                </a:solidFill>
                <a:latin typeface="+mn-lt"/>
              </a:rPr>
              <a:t>Page </a:t>
            </a:r>
            <a:fld id="{9AE4D82F-B047-469B-AC52-A46321747EAF}" type="slidenum">
              <a:rPr lang="en-GB" sz="110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endParaRPr lang="en-GB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12" name="Date Placeholder 2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24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90" r:id="rId10"/>
    <p:sldLayoutId id="2147483728" r:id="rId11"/>
    <p:sldLayoutId id="2147483691" r:id="rId12"/>
    <p:sldLayoutId id="2147483692" r:id="rId13"/>
    <p:sldLayoutId id="2147483693" r:id="rId14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bg1"/>
          </a:solidFill>
          <a:latin typeface="+mn-lt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096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779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433513" indent="-3556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787525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1600"/>
            <a:ext cx="8229600" cy="860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25600"/>
            <a:ext cx="8229600" cy="46989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grpSp>
        <p:nvGrpSpPr>
          <p:cNvPr id="9" name="Group 8"/>
          <p:cNvGrpSpPr/>
          <p:nvPr/>
        </p:nvGrpSpPr>
        <p:grpSpPr bwMode="black">
          <a:xfrm>
            <a:off x="8348663" y="6450013"/>
            <a:ext cx="338137" cy="204787"/>
            <a:chOff x="8348663" y="6450013"/>
            <a:chExt cx="338137" cy="204787"/>
          </a:xfrm>
          <a:solidFill>
            <a:srgbClr val="FFFFFF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black">
            <a:xfrm>
              <a:off x="8348663" y="6450013"/>
              <a:ext cx="163512" cy="204787"/>
            </a:xfrm>
            <a:custGeom>
              <a:avLst/>
              <a:gdLst/>
              <a:ahLst/>
              <a:cxnLst>
                <a:cxn ang="0">
                  <a:pos x="39" y="78"/>
                </a:cxn>
                <a:cxn ang="0">
                  <a:pos x="85" y="78"/>
                </a:cxn>
                <a:cxn ang="0">
                  <a:pos x="85" y="51"/>
                </a:cxn>
                <a:cxn ang="0">
                  <a:pos x="39" y="51"/>
                </a:cxn>
                <a:cxn ang="0">
                  <a:pos x="39" y="30"/>
                </a:cxn>
                <a:cxn ang="0">
                  <a:pos x="90" y="30"/>
                </a:cxn>
                <a:cxn ang="0">
                  <a:pos x="73" y="0"/>
                </a:cxn>
                <a:cxn ang="0">
                  <a:pos x="0" y="0"/>
                </a:cxn>
                <a:cxn ang="0">
                  <a:pos x="0" y="129"/>
                </a:cxn>
                <a:cxn ang="0">
                  <a:pos x="103" y="129"/>
                </a:cxn>
                <a:cxn ang="0">
                  <a:pos x="103" y="99"/>
                </a:cxn>
                <a:cxn ang="0">
                  <a:pos x="39" y="99"/>
                </a:cxn>
                <a:cxn ang="0">
                  <a:pos x="39" y="78"/>
                </a:cxn>
              </a:cxnLst>
              <a:rect l="0" t="0" r="r" b="b"/>
              <a:pathLst>
                <a:path w="103" h="129">
                  <a:moveTo>
                    <a:pt x="39" y="78"/>
                  </a:moveTo>
                  <a:lnTo>
                    <a:pt x="85" y="78"/>
                  </a:lnTo>
                  <a:lnTo>
                    <a:pt x="85" y="51"/>
                  </a:lnTo>
                  <a:lnTo>
                    <a:pt x="39" y="51"/>
                  </a:lnTo>
                  <a:lnTo>
                    <a:pt x="39" y="30"/>
                  </a:lnTo>
                  <a:lnTo>
                    <a:pt x="90" y="30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29"/>
                  </a:lnTo>
                  <a:lnTo>
                    <a:pt x="103" y="129"/>
                  </a:lnTo>
                  <a:lnTo>
                    <a:pt x="103" y="99"/>
                  </a:lnTo>
                  <a:lnTo>
                    <a:pt x="39" y="99"/>
                  </a:lnTo>
                  <a:lnTo>
                    <a:pt x="3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black">
            <a:xfrm>
              <a:off x="8483600" y="6450013"/>
              <a:ext cx="203200" cy="204787"/>
            </a:xfrm>
            <a:custGeom>
              <a:avLst/>
              <a:gdLst/>
              <a:ahLst/>
              <a:cxnLst>
                <a:cxn ang="0">
                  <a:pos x="86" y="0"/>
                </a:cxn>
                <a:cxn ang="0">
                  <a:pos x="64" y="42"/>
                </a:cxn>
                <a:cxn ang="0">
                  <a:pos x="42" y="0"/>
                </a:cxn>
                <a:cxn ang="0">
                  <a:pos x="0" y="0"/>
                </a:cxn>
                <a:cxn ang="0">
                  <a:pos x="45" y="78"/>
                </a:cxn>
                <a:cxn ang="0">
                  <a:pos x="45" y="129"/>
                </a:cxn>
                <a:cxn ang="0">
                  <a:pos x="83" y="129"/>
                </a:cxn>
                <a:cxn ang="0">
                  <a:pos x="83" y="78"/>
                </a:cxn>
                <a:cxn ang="0">
                  <a:pos x="128" y="0"/>
                </a:cxn>
                <a:cxn ang="0">
                  <a:pos x="86" y="0"/>
                </a:cxn>
              </a:cxnLst>
              <a:rect l="0" t="0" r="r" b="b"/>
              <a:pathLst>
                <a:path w="128" h="129">
                  <a:moveTo>
                    <a:pt x="86" y="0"/>
                  </a:moveTo>
                  <a:lnTo>
                    <a:pt x="64" y="42"/>
                  </a:lnTo>
                  <a:lnTo>
                    <a:pt x="42" y="0"/>
                  </a:lnTo>
                  <a:lnTo>
                    <a:pt x="0" y="0"/>
                  </a:lnTo>
                  <a:lnTo>
                    <a:pt x="45" y="78"/>
                  </a:lnTo>
                  <a:lnTo>
                    <a:pt x="45" y="129"/>
                  </a:lnTo>
                  <a:lnTo>
                    <a:pt x="83" y="129"/>
                  </a:lnTo>
                  <a:lnTo>
                    <a:pt x="83" y="78"/>
                  </a:lnTo>
                  <a:lnTo>
                    <a:pt x="128" y="0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8400" y="6409944"/>
            <a:ext cx="3434400" cy="20116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l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smtClean="0"/>
              <a:t>Presentation title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457200" y="6409944"/>
            <a:ext cx="720000" cy="2011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100" dirty="0" smtClean="0">
                <a:solidFill>
                  <a:schemeClr val="bg1"/>
                </a:solidFill>
                <a:latin typeface="+mn-lt"/>
              </a:rPr>
              <a:t>Page </a:t>
            </a:r>
            <a:fld id="{9AE4D82F-B047-469B-AC52-A46321747EAF}" type="slidenum">
              <a:rPr lang="en-GB" sz="1100" smtClean="0">
                <a:solidFill>
                  <a:schemeClr val="bg1"/>
                </a:solidFill>
                <a:latin typeface="+mn-lt"/>
              </a:rPr>
              <a:pPr/>
              <a:t>‹#›</a:t>
            </a:fld>
            <a:endParaRPr lang="en-GB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Date Placeholder 2"/>
          <p:cNvSpPr>
            <a:spLocks noGrp="1"/>
          </p:cNvSpPr>
          <p:nvPr>
            <p:ph type="dt" sz="half" idx="2"/>
          </p:nvPr>
        </p:nvSpPr>
        <p:spPr>
          <a:xfrm>
            <a:off x="1217792" y="6409944"/>
            <a:ext cx="1188720" cy="201168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110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smtClean="0"/>
              <a:t>1 January 2014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2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4" r:id="rId10"/>
    <p:sldLayoutId id="2147483729" r:id="rId11"/>
    <p:sldLayoutId id="2147483705" r:id="rId12"/>
    <p:sldLayoutId id="2147483706" r:id="rId13"/>
    <p:sldLayoutId id="2147483707" r:id="rId14"/>
    <p:sldLayoutId id="2147483742" r:id="rId15"/>
    <p:sldLayoutId id="2147483743" r:id="rId16"/>
    <p:sldLayoutId id="2147483744" r:id="rId17"/>
    <p:sldLayoutId id="2147483745" r:id="rId18"/>
    <p:sldLayoutId id="2147483746" r:id="rId19"/>
    <p:sldLayoutId id="2147483747" r:id="rId20"/>
  </p:sldLayoutIdLst>
  <p:hf sldNum="0"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000" b="1" kern="1200">
          <a:solidFill>
            <a:schemeClr val="bg1"/>
          </a:solidFill>
          <a:latin typeface="+mn-lt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7096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077913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433513" indent="-355600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787525" indent="-354013" algn="l" defTabSz="914400" rtl="0" eaLnBrk="1" latinLnBrk="0" hangingPunct="1">
        <a:spcBef>
          <a:spcPct val="20000"/>
        </a:spcBef>
        <a:buClr>
          <a:schemeClr val="accent2"/>
        </a:buClr>
        <a:buSzPct val="70000"/>
        <a:buFont typeface="Arial" pitchFamily="34" charset="0"/>
        <a:buChar char="►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hyperlink" Target="http://playground.tensorflow.org/" TargetMode="External"/><Relationship Id="rId5" Type="http://schemas.openxmlformats.org/officeDocument/2006/relationships/image" Target="../media/image19.jp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4" Type="http://schemas.openxmlformats.org/officeDocument/2006/relationships/image" Target="../media/image21.gif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tiff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27.tiff"/><Relationship Id="rId5" Type="http://schemas.openxmlformats.org/officeDocument/2006/relationships/image" Target="../media/image28.tiff"/><Relationship Id="rId6" Type="http://schemas.openxmlformats.org/officeDocument/2006/relationships/image" Target="../media/image29.tiff"/><Relationship Id="rId7" Type="http://schemas.openxmlformats.org/officeDocument/2006/relationships/image" Target="../media/image30.tiff"/><Relationship Id="rId8" Type="http://schemas.openxmlformats.org/officeDocument/2006/relationships/image" Target="../media/image31.tiff"/><Relationship Id="rId9" Type="http://schemas.openxmlformats.org/officeDocument/2006/relationships/image" Target="../media/image32.pn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68427" y="1072845"/>
            <a:ext cx="5524328" cy="860400"/>
          </a:xfrm>
        </p:spPr>
        <p:txBody>
          <a:bodyPr/>
          <a:lstStyle/>
          <a:p>
            <a:pPr algn="ctr"/>
            <a:r>
              <a:rPr lang="fr-FR" sz="4800" dirty="0" smtClean="0"/>
              <a:t>PHOTOPHORE</a:t>
            </a:r>
            <a:endParaRPr lang="fr-FR" sz="360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68427" y="1933245"/>
            <a:ext cx="5524328" cy="968400"/>
          </a:xfrm>
        </p:spPr>
        <p:txBody>
          <a:bodyPr/>
          <a:lstStyle/>
          <a:p>
            <a:r>
              <a:rPr lang="fr-FR" dirty="0" smtClean="0"/>
              <a:t>Projet de fin d’étude</a:t>
            </a:r>
          </a:p>
          <a:p>
            <a:r>
              <a:rPr lang="fr-FR" dirty="0" smtClean="0"/>
              <a:t>Encadrant: M. Cédric Coussinet 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2" y="5681847"/>
            <a:ext cx="1797050" cy="997034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892755" y="5966460"/>
            <a:ext cx="179856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 </a:t>
            </a:r>
          </a:p>
        </p:txBody>
      </p:sp>
    </p:spTree>
    <p:extLst>
      <p:ext uri="{BB962C8B-B14F-4D97-AF65-F5344CB8AC3E}">
        <p14:creationId xmlns:p14="http://schemas.microsoft.com/office/powerpoint/2010/main" val="5743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21259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DEMO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473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1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MACHINE LEARNING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611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MACHINE LEARNING</a:t>
            </a:r>
            <a:endParaRPr lang="fr-FR" dirty="0"/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Modèles de Base - Régression</a:t>
            </a:r>
            <a:endParaRPr lang="fr-FR" sz="180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413" y="1106858"/>
            <a:ext cx="2871974" cy="1900289"/>
          </a:xfrm>
          <a:prstGeom prst="rect">
            <a:avLst/>
          </a:prstGeom>
        </p:spPr>
      </p:pic>
      <p:sp>
        <p:nvSpPr>
          <p:cNvPr id="13" name="Titre 1"/>
          <p:cNvSpPr txBox="1">
            <a:spLocks/>
          </p:cNvSpPr>
          <p:nvPr/>
        </p:nvSpPr>
        <p:spPr>
          <a:xfrm>
            <a:off x="457200" y="3299913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Modèles de Base - Classification</a:t>
            </a:r>
            <a:endParaRPr lang="fr-FR" sz="1800" dirty="0"/>
          </a:p>
        </p:txBody>
      </p:sp>
      <p:sp>
        <p:nvSpPr>
          <p:cNvPr id="14" name="ZoneTexte 13"/>
          <p:cNvSpPr txBox="1"/>
          <p:nvPr/>
        </p:nvSpPr>
        <p:spPr>
          <a:xfrm>
            <a:off x="5227275" y="1856389"/>
            <a:ext cx="2939262" cy="560153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600" b="1" dirty="0" smtClean="0"/>
              <a:t>Use case</a:t>
            </a:r>
            <a:r>
              <a:rPr lang="fr-FR" sz="1200" dirty="0" smtClean="0"/>
              <a:t>: lorsque l’on désire une valeur discrète en sortie, par exemple un nombre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5227275" y="3811507"/>
            <a:ext cx="2939262" cy="560153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600" b="1" dirty="0" smtClean="0"/>
              <a:t>Use case</a:t>
            </a:r>
            <a:r>
              <a:rPr lang="fr-FR" sz="1200" dirty="0" smtClean="0"/>
              <a:t>: lorsque l’on désire une valeur continue en sortie, par exemple une image</a:t>
            </a: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413" y="3755874"/>
            <a:ext cx="2474976" cy="2316480"/>
          </a:xfrm>
          <a:prstGeom prst="rect">
            <a:avLst/>
          </a:prstGeom>
        </p:spPr>
      </p:pic>
      <p:sp>
        <p:nvSpPr>
          <p:cNvPr id="18" name="ZoneTexte 17"/>
          <p:cNvSpPr txBox="1"/>
          <p:nvPr/>
        </p:nvSpPr>
        <p:spPr>
          <a:xfrm>
            <a:off x="5442301" y="4797232"/>
            <a:ext cx="1803379" cy="1363450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Régression Logistique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SVM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KNN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err="1" smtClean="0"/>
              <a:t>Naive</a:t>
            </a:r>
            <a:r>
              <a:rPr lang="fr-FR" sz="1200" dirty="0" smtClean="0"/>
              <a:t> Bayes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Arbres de décision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</p:txBody>
      </p:sp>
      <p:sp>
        <p:nvSpPr>
          <p:cNvPr id="19" name="ZoneTexte 18"/>
          <p:cNvSpPr txBox="1"/>
          <p:nvPr/>
        </p:nvSpPr>
        <p:spPr>
          <a:xfrm>
            <a:off x="5227275" y="4526664"/>
            <a:ext cx="2233432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r>
              <a:rPr lang="fr-FR" sz="1200" dirty="0"/>
              <a:t>Différent types de Classification: </a:t>
            </a:r>
          </a:p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endParaRPr lang="fr-FR" sz="1200" dirty="0" smtClean="0"/>
          </a:p>
        </p:txBody>
      </p:sp>
    </p:spTree>
    <p:extLst>
      <p:ext uri="{BB962C8B-B14F-4D97-AF65-F5344CB8AC3E}">
        <p14:creationId xmlns:p14="http://schemas.microsoft.com/office/powerpoint/2010/main" val="87888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DEEP LEARNING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713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DEEP LEARNING</a:t>
            </a:r>
            <a:endParaRPr lang="fr-FR" dirty="0"/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Réseaux de Neurones - Paramètres</a:t>
            </a:r>
            <a:endParaRPr lang="fr-FR" sz="1800" dirty="0"/>
          </a:p>
        </p:txBody>
      </p:sp>
      <p:pic>
        <p:nvPicPr>
          <p:cNvPr id="95" name="Image 9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452" y="1297190"/>
            <a:ext cx="2699809" cy="2033510"/>
          </a:xfrm>
          <a:prstGeom prst="rect">
            <a:avLst/>
          </a:prstGeom>
        </p:spPr>
      </p:pic>
      <p:sp>
        <p:nvSpPr>
          <p:cNvPr id="96" name="ZoneTexte 95"/>
          <p:cNvSpPr txBox="1"/>
          <p:nvPr/>
        </p:nvSpPr>
        <p:spPr>
          <a:xfrm>
            <a:off x="4021494" y="1224531"/>
            <a:ext cx="1596273" cy="193899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Fonction d’activation</a:t>
            </a:r>
          </a:p>
        </p:txBody>
      </p:sp>
      <p:sp>
        <p:nvSpPr>
          <p:cNvPr id="98" name="Titre 1"/>
          <p:cNvSpPr txBox="1">
            <a:spLocks/>
          </p:cNvSpPr>
          <p:nvPr/>
        </p:nvSpPr>
        <p:spPr>
          <a:xfrm>
            <a:off x="457200" y="3289050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Réseaux de Neurones - Modélisation</a:t>
            </a:r>
            <a:endParaRPr lang="fr-FR" sz="1800" dirty="0"/>
          </a:p>
        </p:txBody>
      </p:sp>
      <p:sp>
        <p:nvSpPr>
          <p:cNvPr id="99" name="Rectangle 98"/>
          <p:cNvSpPr/>
          <p:nvPr/>
        </p:nvSpPr>
        <p:spPr>
          <a:xfrm>
            <a:off x="5499023" y="534835"/>
            <a:ext cx="3467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>
                <a:hlinkClick r:id="rId4"/>
              </a:rPr>
              <a:t>http://playground.tensorflow.org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</p:txBody>
      </p:sp>
      <p:sp>
        <p:nvSpPr>
          <p:cNvPr id="100" name="ZoneTexte 99"/>
          <p:cNvSpPr txBox="1"/>
          <p:nvPr/>
        </p:nvSpPr>
        <p:spPr>
          <a:xfrm>
            <a:off x="5683311" y="251819"/>
            <a:ext cx="1414554" cy="19389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Tester le modèle</a:t>
            </a:r>
          </a:p>
        </p:txBody>
      </p:sp>
      <p:cxnSp>
        <p:nvCxnSpPr>
          <p:cNvPr id="101" name="Connecteur droit 100"/>
          <p:cNvCxnSpPr/>
          <p:nvPr/>
        </p:nvCxnSpPr>
        <p:spPr>
          <a:xfrm flipV="1">
            <a:off x="5363993" y="1137487"/>
            <a:ext cx="3737805" cy="12357"/>
          </a:xfrm>
          <a:prstGeom prst="line">
            <a:avLst/>
          </a:prstGeom>
          <a:ln w="31750">
            <a:solidFill>
              <a:srgbClr val="FFFF0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necteur droit 101"/>
          <p:cNvCxnSpPr/>
          <p:nvPr/>
        </p:nvCxnSpPr>
        <p:spPr>
          <a:xfrm flipH="1">
            <a:off x="5363993" y="0"/>
            <a:ext cx="4706" cy="1176806"/>
          </a:xfrm>
          <a:prstGeom prst="line">
            <a:avLst/>
          </a:prstGeom>
          <a:ln w="31750">
            <a:solidFill>
              <a:srgbClr val="FFFF0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Grouper 102"/>
          <p:cNvGrpSpPr/>
          <p:nvPr/>
        </p:nvGrpSpPr>
        <p:grpSpPr>
          <a:xfrm>
            <a:off x="457200" y="3549460"/>
            <a:ext cx="6164533" cy="2677147"/>
            <a:chOff x="320197" y="59321"/>
            <a:chExt cx="6948517" cy="3858962"/>
          </a:xfrm>
        </p:grpSpPr>
        <p:sp>
          <p:nvSpPr>
            <p:cNvPr id="104" name="Ellipse 103"/>
            <p:cNvSpPr/>
            <p:nvPr/>
          </p:nvSpPr>
          <p:spPr>
            <a:xfrm>
              <a:off x="974557" y="1503947"/>
              <a:ext cx="541421" cy="541421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2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05" name="Ellipse 104"/>
            <p:cNvSpPr/>
            <p:nvPr/>
          </p:nvSpPr>
          <p:spPr>
            <a:xfrm>
              <a:off x="974556" y="2835441"/>
              <a:ext cx="541421" cy="541421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3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06" name="Ellipse 105"/>
            <p:cNvSpPr/>
            <p:nvPr/>
          </p:nvSpPr>
          <p:spPr>
            <a:xfrm>
              <a:off x="3027946" y="962526"/>
              <a:ext cx="541421" cy="54142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5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07" name="Ellipse 106"/>
            <p:cNvSpPr/>
            <p:nvPr/>
          </p:nvSpPr>
          <p:spPr>
            <a:xfrm>
              <a:off x="3027945" y="3376862"/>
              <a:ext cx="541421" cy="54142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6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08" name="Ellipse 107"/>
            <p:cNvSpPr/>
            <p:nvPr/>
          </p:nvSpPr>
          <p:spPr>
            <a:xfrm>
              <a:off x="3027944" y="2169694"/>
              <a:ext cx="541421" cy="54142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4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09" name="Ellipse 108"/>
            <p:cNvSpPr/>
            <p:nvPr/>
          </p:nvSpPr>
          <p:spPr>
            <a:xfrm>
              <a:off x="5081334" y="1503946"/>
              <a:ext cx="541421" cy="541421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9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10" name="Ellipse 109"/>
            <p:cNvSpPr/>
            <p:nvPr/>
          </p:nvSpPr>
          <p:spPr>
            <a:xfrm>
              <a:off x="5081334" y="2835441"/>
              <a:ext cx="541421" cy="541421"/>
            </a:xfrm>
            <a:prstGeom prst="ellipse">
              <a:avLst/>
            </a:prstGeom>
            <a:solidFill>
              <a:srgbClr val="92D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2"/>
                  </a:solidFill>
                </a:rPr>
                <a:t>0</a:t>
              </a:r>
              <a:endParaRPr lang="fr-FR" dirty="0">
                <a:solidFill>
                  <a:schemeClr val="tx2"/>
                </a:solidFill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412323" y="2180722"/>
              <a:ext cx="737837" cy="530392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accent4"/>
                  </a:solidFill>
                </a:rPr>
                <a:t>18</a:t>
              </a:r>
              <a:endParaRPr lang="fr-FR" dirty="0">
                <a:solidFill>
                  <a:schemeClr val="accent4"/>
                </a:solidFill>
              </a:endParaRPr>
            </a:p>
          </p:txBody>
        </p:sp>
        <p:cxnSp>
          <p:nvCxnSpPr>
            <p:cNvPr id="112" name="Connecteur droit avec flèche 111"/>
            <p:cNvCxnSpPr/>
            <p:nvPr/>
          </p:nvCxnSpPr>
          <p:spPr>
            <a:xfrm flipV="1">
              <a:off x="1436689" y="1233237"/>
              <a:ext cx="1591257" cy="349999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cteur droit avec flèche 112"/>
            <p:cNvCxnSpPr/>
            <p:nvPr/>
          </p:nvCxnSpPr>
          <p:spPr>
            <a:xfrm>
              <a:off x="1515978" y="1774658"/>
              <a:ext cx="1511966" cy="562977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cteur droit avec flèche 113"/>
            <p:cNvCxnSpPr/>
            <p:nvPr/>
          </p:nvCxnSpPr>
          <p:spPr>
            <a:xfrm>
              <a:off x="1436689" y="1966079"/>
              <a:ext cx="1670545" cy="1490072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cteur droit avec flèche 114"/>
            <p:cNvCxnSpPr/>
            <p:nvPr/>
          </p:nvCxnSpPr>
          <p:spPr>
            <a:xfrm flipV="1">
              <a:off x="1245267" y="1424658"/>
              <a:ext cx="1861968" cy="1410783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cteur droit avec flèche 115"/>
            <p:cNvCxnSpPr/>
            <p:nvPr/>
          </p:nvCxnSpPr>
          <p:spPr>
            <a:xfrm flipV="1">
              <a:off x="1436688" y="2440405"/>
              <a:ext cx="1591256" cy="474325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cteur droit avec flèche 116"/>
            <p:cNvCxnSpPr/>
            <p:nvPr/>
          </p:nvCxnSpPr>
          <p:spPr>
            <a:xfrm>
              <a:off x="1515977" y="3106152"/>
              <a:ext cx="1511968" cy="541421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ZoneTexte 117"/>
            <p:cNvSpPr txBox="1"/>
            <p:nvPr/>
          </p:nvSpPr>
          <p:spPr>
            <a:xfrm>
              <a:off x="1442573" y="112378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1</a:t>
              </a:r>
              <a:endParaRPr lang="fr-FR"/>
            </a:p>
          </p:txBody>
        </p:sp>
        <p:sp>
          <p:nvSpPr>
            <p:cNvPr id="119" name="ZoneTexte 118"/>
            <p:cNvSpPr txBox="1"/>
            <p:nvPr/>
          </p:nvSpPr>
          <p:spPr>
            <a:xfrm>
              <a:off x="1669598" y="1501799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2</a:t>
              </a:r>
              <a:endParaRPr lang="fr-FR"/>
            </a:p>
          </p:txBody>
        </p:sp>
        <p:sp>
          <p:nvSpPr>
            <p:cNvPr id="120" name="ZoneTexte 119"/>
            <p:cNvSpPr txBox="1"/>
            <p:nvPr/>
          </p:nvSpPr>
          <p:spPr>
            <a:xfrm>
              <a:off x="1349647" y="199150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0</a:t>
              </a:r>
              <a:endParaRPr lang="fr-FR"/>
            </a:p>
          </p:txBody>
        </p:sp>
        <p:sp>
          <p:nvSpPr>
            <p:cNvPr id="121" name="ZoneTexte 120"/>
            <p:cNvSpPr txBox="1"/>
            <p:nvPr/>
          </p:nvSpPr>
          <p:spPr>
            <a:xfrm>
              <a:off x="1093408" y="241085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1</a:t>
              </a:r>
              <a:endParaRPr lang="fr-FR"/>
            </a:p>
          </p:txBody>
        </p:sp>
        <p:sp>
          <p:nvSpPr>
            <p:cNvPr id="122" name="ZoneTexte 121"/>
            <p:cNvSpPr txBox="1"/>
            <p:nvPr/>
          </p:nvSpPr>
          <p:spPr>
            <a:xfrm>
              <a:off x="1665805" y="274430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/>
                <a:t>0</a:t>
              </a:r>
            </a:p>
          </p:txBody>
        </p:sp>
        <p:sp>
          <p:nvSpPr>
            <p:cNvPr id="123" name="ZoneTexte 122"/>
            <p:cNvSpPr txBox="1"/>
            <p:nvPr/>
          </p:nvSpPr>
          <p:spPr>
            <a:xfrm>
              <a:off x="1556557" y="313934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2</a:t>
              </a:r>
              <a:endParaRPr lang="fr-FR"/>
            </a:p>
          </p:txBody>
        </p:sp>
        <p:cxnSp>
          <p:nvCxnSpPr>
            <p:cNvPr id="124" name="Connecteur droit avec flèche 123"/>
            <p:cNvCxnSpPr/>
            <p:nvPr/>
          </p:nvCxnSpPr>
          <p:spPr>
            <a:xfrm>
              <a:off x="3569367" y="1233237"/>
              <a:ext cx="1591256" cy="349998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cteur droit avec flèche 124"/>
            <p:cNvCxnSpPr/>
            <p:nvPr/>
          </p:nvCxnSpPr>
          <p:spPr>
            <a:xfrm flipV="1">
              <a:off x="3490076" y="1774657"/>
              <a:ext cx="1591258" cy="474326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cteur droit avec flèche 125"/>
            <p:cNvCxnSpPr/>
            <p:nvPr/>
          </p:nvCxnSpPr>
          <p:spPr>
            <a:xfrm flipV="1">
              <a:off x="3490077" y="1966078"/>
              <a:ext cx="1670546" cy="1490073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cteur droit avec flèche 126"/>
            <p:cNvCxnSpPr>
              <a:endCxn id="110" idx="1"/>
            </p:cNvCxnSpPr>
            <p:nvPr/>
          </p:nvCxnSpPr>
          <p:spPr>
            <a:xfrm>
              <a:off x="3490078" y="1424658"/>
              <a:ext cx="1670546" cy="1490073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cteur droit avec flèche 127"/>
            <p:cNvCxnSpPr>
              <a:endCxn id="110" idx="2"/>
            </p:cNvCxnSpPr>
            <p:nvPr/>
          </p:nvCxnSpPr>
          <p:spPr>
            <a:xfrm>
              <a:off x="3569365" y="2440405"/>
              <a:ext cx="1511970" cy="665748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cteur droit avec flèche 128"/>
            <p:cNvCxnSpPr>
              <a:endCxn id="110" idx="3"/>
            </p:cNvCxnSpPr>
            <p:nvPr/>
          </p:nvCxnSpPr>
          <p:spPr>
            <a:xfrm flipV="1">
              <a:off x="3569366" y="3297573"/>
              <a:ext cx="1591258" cy="350000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ZoneTexte 129"/>
            <p:cNvSpPr txBox="1"/>
            <p:nvPr/>
          </p:nvSpPr>
          <p:spPr>
            <a:xfrm>
              <a:off x="3648656" y="92051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1</a:t>
              </a:r>
              <a:endParaRPr lang="fr-FR"/>
            </a:p>
          </p:txBody>
        </p:sp>
        <p:sp>
          <p:nvSpPr>
            <p:cNvPr id="131" name="ZoneTexte 130"/>
            <p:cNvSpPr txBox="1"/>
            <p:nvPr/>
          </p:nvSpPr>
          <p:spPr>
            <a:xfrm>
              <a:off x="3497813" y="151388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2</a:t>
              </a:r>
              <a:endParaRPr lang="fr-FR"/>
            </a:p>
          </p:txBody>
        </p:sp>
        <p:sp>
          <p:nvSpPr>
            <p:cNvPr id="132" name="ZoneTexte 131"/>
            <p:cNvSpPr txBox="1"/>
            <p:nvPr/>
          </p:nvSpPr>
          <p:spPr>
            <a:xfrm>
              <a:off x="3712375" y="208139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1</a:t>
              </a:r>
              <a:endParaRPr lang="fr-FR" dirty="0"/>
            </a:p>
          </p:txBody>
        </p:sp>
        <p:sp>
          <p:nvSpPr>
            <p:cNvPr id="133" name="ZoneTexte 132"/>
            <p:cNvSpPr txBox="1"/>
            <p:nvPr/>
          </p:nvSpPr>
          <p:spPr>
            <a:xfrm>
              <a:off x="3621617" y="249290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0</a:t>
              </a:r>
              <a:endParaRPr lang="fr-FR"/>
            </a:p>
          </p:txBody>
        </p:sp>
        <p:sp>
          <p:nvSpPr>
            <p:cNvPr id="134" name="ZoneTexte 133"/>
            <p:cNvSpPr txBox="1"/>
            <p:nvPr/>
          </p:nvSpPr>
          <p:spPr>
            <a:xfrm>
              <a:off x="3712375" y="3539009"/>
              <a:ext cx="3722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-2</a:t>
              </a:r>
              <a:endParaRPr lang="fr-FR" dirty="0"/>
            </a:p>
          </p:txBody>
        </p:sp>
        <p:sp>
          <p:nvSpPr>
            <p:cNvPr id="135" name="ZoneTexte 134"/>
            <p:cNvSpPr txBox="1"/>
            <p:nvPr/>
          </p:nvSpPr>
          <p:spPr>
            <a:xfrm>
              <a:off x="3317115" y="3047741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0</a:t>
              </a:r>
              <a:endParaRPr lang="fr-FR"/>
            </a:p>
          </p:txBody>
        </p:sp>
        <p:cxnSp>
          <p:nvCxnSpPr>
            <p:cNvPr id="138" name="Connecteur droit avec flèche 137"/>
            <p:cNvCxnSpPr>
              <a:endCxn id="111" idx="0"/>
            </p:cNvCxnSpPr>
            <p:nvPr/>
          </p:nvCxnSpPr>
          <p:spPr>
            <a:xfrm>
              <a:off x="5622755" y="1774656"/>
              <a:ext cx="1158487" cy="406066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cteur droit avec flèche 138"/>
            <p:cNvCxnSpPr>
              <a:endCxn id="111" idx="2"/>
            </p:cNvCxnSpPr>
            <p:nvPr/>
          </p:nvCxnSpPr>
          <p:spPr>
            <a:xfrm flipV="1">
              <a:off x="5622755" y="2711115"/>
              <a:ext cx="1158487" cy="395037"/>
            </a:xfrm>
            <a:prstGeom prst="straightConnector1">
              <a:avLst/>
            </a:prstGeom>
            <a:ln w="444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ZoneTexte 139"/>
            <p:cNvSpPr txBox="1"/>
            <p:nvPr/>
          </p:nvSpPr>
          <p:spPr>
            <a:xfrm>
              <a:off x="5893466" y="142465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2</a:t>
              </a:r>
              <a:endParaRPr lang="fr-FR" dirty="0"/>
            </a:p>
          </p:txBody>
        </p:sp>
        <p:sp>
          <p:nvSpPr>
            <p:cNvPr id="141" name="ZoneTexte 140"/>
            <p:cNvSpPr txBox="1"/>
            <p:nvPr/>
          </p:nvSpPr>
          <p:spPr>
            <a:xfrm>
              <a:off x="5893464" y="292148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4</a:t>
              </a:r>
              <a:endParaRPr lang="fr-FR"/>
            </a:p>
          </p:txBody>
        </p:sp>
        <p:sp>
          <p:nvSpPr>
            <p:cNvPr id="142" name="ZoneTexte 141"/>
            <p:cNvSpPr txBox="1"/>
            <p:nvPr/>
          </p:nvSpPr>
          <p:spPr>
            <a:xfrm>
              <a:off x="320197" y="266893"/>
              <a:ext cx="11160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mtClean="0"/>
                <a:t>FEATURES</a:t>
              </a:r>
              <a:endParaRPr lang="fr-FR"/>
            </a:p>
          </p:txBody>
        </p:sp>
        <p:sp>
          <p:nvSpPr>
            <p:cNvPr id="143" name="ZoneTexte 142"/>
            <p:cNvSpPr txBox="1"/>
            <p:nvPr/>
          </p:nvSpPr>
          <p:spPr>
            <a:xfrm>
              <a:off x="2634298" y="59321"/>
              <a:ext cx="1159224" cy="99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dirty="0" smtClean="0"/>
                <a:t>HIDDEN </a:t>
              </a:r>
            </a:p>
            <a:p>
              <a:pPr algn="ctr"/>
              <a:r>
                <a:rPr lang="fr-FR" dirty="0" smtClean="0"/>
                <a:t>LAYER</a:t>
              </a:r>
              <a:endParaRPr lang="fr-FR" dirty="0"/>
            </a:p>
          </p:txBody>
        </p:sp>
        <p:sp>
          <p:nvSpPr>
            <p:cNvPr id="144" name="ZoneTexte 143"/>
            <p:cNvSpPr txBox="1"/>
            <p:nvPr/>
          </p:nvSpPr>
          <p:spPr>
            <a:xfrm>
              <a:off x="4711583" y="194426"/>
              <a:ext cx="1093658" cy="997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HIDDEN</a:t>
              </a:r>
            </a:p>
            <a:p>
              <a:r>
                <a:rPr lang="fr-FR" dirty="0" smtClean="0"/>
                <a:t> LAYER</a:t>
              </a:r>
              <a:endParaRPr lang="fr-FR" dirty="0"/>
            </a:p>
          </p:txBody>
        </p:sp>
        <p:sp>
          <p:nvSpPr>
            <p:cNvPr id="145" name="ZoneTexte 144"/>
            <p:cNvSpPr txBox="1"/>
            <p:nvPr/>
          </p:nvSpPr>
          <p:spPr>
            <a:xfrm>
              <a:off x="6293767" y="266893"/>
              <a:ext cx="9749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OUTPUT</a:t>
              </a:r>
              <a:endParaRPr lang="fr-FR" dirty="0"/>
            </a:p>
          </p:txBody>
        </p:sp>
      </p:grpSp>
      <p:pic>
        <p:nvPicPr>
          <p:cNvPr id="149" name="Image 1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038" y="1440686"/>
            <a:ext cx="2011711" cy="1669618"/>
          </a:xfrm>
          <a:prstGeom prst="rect">
            <a:avLst/>
          </a:prstGeom>
        </p:spPr>
      </p:pic>
      <p:sp>
        <p:nvSpPr>
          <p:cNvPr id="150" name="ZoneTexte 149"/>
          <p:cNvSpPr txBox="1"/>
          <p:nvPr/>
        </p:nvSpPr>
        <p:spPr>
          <a:xfrm>
            <a:off x="6991963" y="1227710"/>
            <a:ext cx="481862" cy="193899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err="1" smtClean="0"/>
              <a:t>Epoch</a:t>
            </a:r>
            <a:endParaRPr lang="fr-FR" sz="1200" dirty="0" smtClean="0"/>
          </a:p>
        </p:txBody>
      </p:sp>
      <p:sp>
        <p:nvSpPr>
          <p:cNvPr id="154" name="ZoneTexte 153"/>
          <p:cNvSpPr txBox="1"/>
          <p:nvPr/>
        </p:nvSpPr>
        <p:spPr>
          <a:xfrm>
            <a:off x="457200" y="1426310"/>
            <a:ext cx="2914222" cy="1837426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err="1" smtClean="0"/>
              <a:t>Features</a:t>
            </a:r>
            <a:r>
              <a:rPr lang="fr-FR" sz="1200" dirty="0" smtClean="0"/>
              <a:t> (ou input), sont les données d’entrée du modèle 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err="1" smtClean="0"/>
              <a:t>Hidden</a:t>
            </a:r>
            <a:r>
              <a:rPr lang="fr-FR" sz="1200" dirty="0" smtClean="0"/>
              <a:t> </a:t>
            </a:r>
            <a:r>
              <a:rPr lang="fr-FR" sz="1200" dirty="0" err="1" smtClean="0"/>
              <a:t>layers</a:t>
            </a:r>
            <a:r>
              <a:rPr lang="fr-FR" sz="1200" dirty="0" smtClean="0"/>
              <a:t>, les différentes couches, chaque </a:t>
            </a:r>
            <a:r>
              <a:rPr lang="fr-FR" sz="1200" dirty="0" err="1" smtClean="0"/>
              <a:t>hiden</a:t>
            </a:r>
            <a:r>
              <a:rPr lang="fr-FR" sz="1200" dirty="0" smtClean="0"/>
              <a:t> layer contient au moins un neurone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Neurones 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Output, régression ou classification en fonction de ce que l’on souhaite obtenir (valeur continue ou valeur discrète)</a:t>
            </a:r>
          </a:p>
        </p:txBody>
      </p:sp>
    </p:spTree>
    <p:extLst>
      <p:ext uri="{BB962C8B-B14F-4D97-AF65-F5344CB8AC3E}">
        <p14:creationId xmlns:p14="http://schemas.microsoft.com/office/powerpoint/2010/main" val="99531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DEEP LEARNING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72827"/>
            <a:ext cx="3561166" cy="2599787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585" y="842589"/>
            <a:ext cx="3473450" cy="2438432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585" y="3823380"/>
            <a:ext cx="3784600" cy="1971808"/>
          </a:xfrm>
          <a:prstGeom prst="rect">
            <a:avLst/>
          </a:prstGeom>
        </p:spPr>
      </p:pic>
      <p:sp>
        <p:nvSpPr>
          <p:cNvPr id="12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Réseaux de neurones 2D</a:t>
            </a:r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1331712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ETIQUETAGE AUTOMATIQUE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600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7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ETIQUETAGE AUTOMATIQUE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" y="1162777"/>
            <a:ext cx="2670985" cy="4946664"/>
          </a:xfrm>
          <a:prstGeom prst="rect">
            <a:avLst/>
          </a:prstGeom>
        </p:spPr>
      </p:pic>
      <p:sp>
        <p:nvSpPr>
          <p:cNvPr id="9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Modèle pré-entrainé VGG16</a:t>
            </a:r>
            <a:endParaRPr lang="fr-FR" sz="1800" dirty="0"/>
          </a:p>
        </p:txBody>
      </p:sp>
      <p:grpSp>
        <p:nvGrpSpPr>
          <p:cNvPr id="17" name="Grouper 16"/>
          <p:cNvGrpSpPr/>
          <p:nvPr/>
        </p:nvGrpSpPr>
        <p:grpSpPr>
          <a:xfrm>
            <a:off x="3183935" y="3796929"/>
            <a:ext cx="5673843" cy="3541146"/>
            <a:chOff x="1355963" y="259078"/>
            <a:chExt cx="5649285" cy="3643238"/>
          </a:xfrm>
        </p:grpSpPr>
        <p:sp>
          <p:nvSpPr>
            <p:cNvPr id="18" name="ZoneTexte 17"/>
            <p:cNvSpPr txBox="1"/>
            <p:nvPr/>
          </p:nvSpPr>
          <p:spPr>
            <a:xfrm>
              <a:off x="1355963" y="1183899"/>
              <a:ext cx="1874520" cy="27184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</a:t>
              </a:r>
              <a:r>
                <a:rPr lang="fr-FR" sz="1200" dirty="0" err="1" smtClean="0">
                  <a:solidFill>
                    <a:srgbClr val="000000"/>
                  </a:solidFill>
                </a:rPr>
                <a:t>Tabby</a:t>
              </a:r>
              <a:endParaRPr lang="fr-FR" sz="1200" dirty="0" smtClean="0">
                <a:solidFill>
                  <a:srgbClr val="000000"/>
                </a:solidFill>
              </a:endParaRPr>
            </a:p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Angora</a:t>
              </a:r>
            </a:p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</a:t>
              </a:r>
              <a:r>
                <a:rPr lang="fr-FR" sz="1200" dirty="0" err="1" smtClean="0">
                  <a:solidFill>
                    <a:srgbClr val="000000"/>
                  </a:solidFill>
                </a:rPr>
                <a:t>Siamese_cat</a:t>
              </a:r>
              <a:endParaRPr lang="fr-FR" sz="1200" dirty="0" smtClean="0">
                <a:solidFill>
                  <a:srgbClr val="000000"/>
                </a:solidFill>
              </a:endParaRPr>
            </a:p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</a:t>
              </a:r>
              <a:r>
                <a:rPr lang="fr-FR" sz="1200" dirty="0" err="1" smtClean="0">
                  <a:solidFill>
                    <a:srgbClr val="000000"/>
                  </a:solidFill>
                </a:rPr>
                <a:t>Persian_cat</a:t>
              </a:r>
              <a:endParaRPr lang="fr-FR" sz="1200" dirty="0" smtClean="0">
                <a:solidFill>
                  <a:srgbClr val="000000"/>
                </a:solidFill>
              </a:endParaRPr>
            </a:p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</a:t>
              </a:r>
              <a:r>
                <a:rPr lang="fr-FR" sz="1200" dirty="0" err="1" smtClean="0">
                  <a:solidFill>
                    <a:srgbClr val="000000"/>
                  </a:solidFill>
                </a:rPr>
                <a:t>Egyptian_cat</a:t>
              </a:r>
              <a:endParaRPr lang="fr-FR" sz="1200" dirty="0" smtClean="0">
                <a:solidFill>
                  <a:srgbClr val="000000"/>
                </a:solidFill>
              </a:endParaRPr>
            </a:p>
            <a:p>
              <a:pPr fontAlgn="b"/>
              <a:r>
                <a:rPr lang="fr-FR" sz="1200" dirty="0" smtClean="0">
                  <a:solidFill>
                    <a:srgbClr val="000000"/>
                  </a:solidFill>
                </a:rPr>
                <a:t>- </a:t>
              </a:r>
              <a:r>
                <a:rPr lang="fr-FR" sz="1200" dirty="0" err="1" smtClean="0">
                  <a:solidFill>
                    <a:srgbClr val="000000"/>
                  </a:solidFill>
                </a:rPr>
                <a:t>Tiger_cat</a:t>
              </a:r>
              <a:endParaRPr lang="fr-FR" sz="1200" dirty="0" smtClean="0">
                <a:solidFill>
                  <a:srgbClr val="000000"/>
                </a:solidFill>
              </a:endParaRPr>
            </a:p>
            <a:p>
              <a:pPr fontAlgn="b"/>
              <a:endParaRPr lang="fr-FR" dirty="0">
                <a:solidFill>
                  <a:srgbClr val="000000"/>
                </a:solidFill>
                <a:latin typeface="Calibri" charset="0"/>
              </a:endParaRPr>
            </a:p>
            <a:p>
              <a:pPr fontAlgn="b"/>
              <a:endParaRPr lang="fr-FR" dirty="0">
                <a:solidFill>
                  <a:srgbClr val="000000"/>
                </a:solidFill>
                <a:latin typeface="Calibri" charset="0"/>
              </a:endParaRPr>
            </a:p>
            <a:p>
              <a:pPr fontAlgn="b"/>
              <a:endParaRPr lang="fr-FR" dirty="0">
                <a:solidFill>
                  <a:srgbClr val="000000"/>
                </a:solidFill>
                <a:latin typeface="Calibri" charset="0"/>
              </a:endParaRPr>
            </a:p>
            <a:p>
              <a:pPr fontAlgn="b"/>
              <a:endParaRPr lang="fr-FR" dirty="0">
                <a:solidFill>
                  <a:srgbClr val="000000"/>
                </a:solidFill>
                <a:latin typeface="Calibri" charset="0"/>
              </a:endParaRPr>
            </a:p>
          </p:txBody>
        </p:sp>
        <p:sp>
          <p:nvSpPr>
            <p:cNvPr id="19" name="Flèche droite rayée 18"/>
            <p:cNvSpPr/>
            <p:nvPr/>
          </p:nvSpPr>
          <p:spPr>
            <a:xfrm>
              <a:off x="2622936" y="1019107"/>
              <a:ext cx="2987040" cy="1524000"/>
            </a:xfrm>
            <a:prstGeom prst="stripedRightArrow">
              <a:avLst/>
            </a:prstGeom>
            <a:solidFill>
              <a:srgbClr val="AC98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5939073" y="1596440"/>
              <a:ext cx="6796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CHAT</a:t>
              </a:r>
              <a:endParaRPr lang="fr-FR" dirty="0"/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1355963" y="259078"/>
              <a:ext cx="779199" cy="5383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smtClean="0"/>
                <a:t>TAGS </a:t>
              </a:r>
            </a:p>
            <a:p>
              <a:pPr algn="ctr"/>
              <a:r>
                <a:rPr lang="fr-FR" sz="1400" dirty="0" smtClean="0"/>
                <a:t>VGG16</a:t>
              </a:r>
              <a:endParaRPr lang="fr-FR" sz="1400" dirty="0"/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5552509" y="259078"/>
              <a:ext cx="1452739" cy="5383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fr-FR" sz="1400" dirty="0" smtClean="0"/>
                <a:t>TAGS </a:t>
              </a:r>
            </a:p>
            <a:p>
              <a:pPr algn="ctr"/>
              <a:r>
                <a:rPr lang="fr-FR" sz="1400" dirty="0" smtClean="0"/>
                <a:t>PHOTOPHORE</a:t>
              </a:r>
              <a:endParaRPr lang="fr-FR" sz="14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2950685" y="1596441"/>
              <a:ext cx="17926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Couche Générale</a:t>
              </a:r>
              <a:endParaRPr lang="fr-FR" dirty="0"/>
            </a:p>
          </p:txBody>
        </p:sp>
      </p:grpSp>
      <p:sp>
        <p:nvSpPr>
          <p:cNvPr id="25" name="Titre 1"/>
          <p:cNvSpPr txBox="1">
            <a:spLocks/>
          </p:cNvSpPr>
          <p:nvPr/>
        </p:nvSpPr>
        <p:spPr>
          <a:xfrm>
            <a:off x="4580674" y="3621489"/>
            <a:ext cx="2326712" cy="46976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Couches de TAGS</a:t>
            </a:r>
            <a:endParaRPr lang="fr-FR" sz="1800" dirty="0"/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0179" y="270352"/>
            <a:ext cx="2297599" cy="666304"/>
          </a:xfrm>
          <a:prstGeom prst="rect">
            <a:avLst/>
          </a:prstGeom>
        </p:spPr>
      </p:pic>
      <p:sp>
        <p:nvSpPr>
          <p:cNvPr id="31" name="ZoneTexte 30"/>
          <p:cNvSpPr txBox="1"/>
          <p:nvPr/>
        </p:nvSpPr>
        <p:spPr>
          <a:xfrm>
            <a:off x="3414770" y="1374647"/>
            <a:ext cx="4546606" cy="741742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r>
              <a:rPr lang="fr-FR" sz="1200" smtClean="0"/>
              <a:t>	Nous </a:t>
            </a:r>
            <a:r>
              <a:rPr lang="fr-FR" sz="1200"/>
              <a:t>avons choisi d’utiliser un modèle pré-entrainé, cela a plusieurs avantages par rapport au réseau de neurones à entrainer nous-même: </a:t>
            </a:r>
          </a:p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endParaRPr lang="fr-FR" sz="1200" dirty="0" smtClean="0"/>
          </a:p>
        </p:txBody>
      </p:sp>
      <p:grpSp>
        <p:nvGrpSpPr>
          <p:cNvPr id="44" name="Grouper 43"/>
          <p:cNvGrpSpPr/>
          <p:nvPr/>
        </p:nvGrpSpPr>
        <p:grpSpPr>
          <a:xfrm>
            <a:off x="3966521" y="1966549"/>
            <a:ext cx="2367410" cy="1333405"/>
            <a:chOff x="3955729" y="2116389"/>
            <a:chExt cx="2367410" cy="1333405"/>
          </a:xfrm>
        </p:grpSpPr>
        <p:sp>
          <p:nvSpPr>
            <p:cNvPr id="37" name="Moins 36"/>
            <p:cNvSpPr/>
            <p:nvPr/>
          </p:nvSpPr>
          <p:spPr>
            <a:xfrm>
              <a:off x="3966521" y="3110715"/>
              <a:ext cx="339079" cy="339079"/>
            </a:xfrm>
            <a:prstGeom prst="mathMinus">
              <a:avLst/>
            </a:prstGeom>
            <a:solidFill>
              <a:srgbClr val="00B05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grpSp>
          <p:nvGrpSpPr>
            <p:cNvPr id="43" name="Grouper 42"/>
            <p:cNvGrpSpPr/>
            <p:nvPr/>
          </p:nvGrpSpPr>
          <p:grpSpPr>
            <a:xfrm>
              <a:off x="3955729" y="2116389"/>
              <a:ext cx="2367410" cy="1255896"/>
              <a:chOff x="3955729" y="2116389"/>
              <a:chExt cx="2367410" cy="1255896"/>
            </a:xfrm>
          </p:grpSpPr>
          <p:sp>
            <p:nvSpPr>
              <p:cNvPr id="33" name="Plus 32"/>
              <p:cNvSpPr/>
              <p:nvPr/>
            </p:nvSpPr>
            <p:spPr>
              <a:xfrm>
                <a:off x="3966521" y="2116389"/>
                <a:ext cx="339079" cy="339079"/>
              </a:xfrm>
              <a:prstGeom prst="mathPlus">
                <a:avLst/>
              </a:prstGeom>
              <a:solidFill>
                <a:srgbClr val="00B050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fr-FR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ZoneTexte 33"/>
              <p:cNvSpPr txBox="1"/>
              <p:nvPr/>
            </p:nvSpPr>
            <p:spPr>
              <a:xfrm>
                <a:off x="4580674" y="2184096"/>
                <a:ext cx="424796" cy="193899"/>
              </a:xfrm>
              <a:prstGeom prst="rect">
                <a:avLst/>
              </a:prstGeom>
              <a:noFill/>
            </p:spPr>
            <p:txBody>
              <a:bodyPr wrap="none" lIns="0" tIns="36576" rIns="0" bIns="0" rtlCol="0">
                <a:spAutoFit/>
              </a:bodyPr>
              <a:lstStyle/>
              <a:p>
                <a:pPr marL="285750" marR="0" lvl="0" indent="-285750" defTabSz="914400" eaLnBrk="1" fontAlgn="auto" latinLnBrk="0" hangingPunct="1">
                  <a:lnSpc>
                    <a:spcPct val="85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2"/>
                  </a:buClr>
                  <a:buSzPct val="70000"/>
                  <a:buFont typeface="Arial" pitchFamily="34" charset="0"/>
                  <a:buNone/>
                  <a:tabLst/>
                  <a:defRPr/>
                </a:pPr>
                <a:r>
                  <a:rPr lang="fr-FR" sz="1200" dirty="0" smtClean="0"/>
                  <a:t>rapide</a:t>
                </a:r>
              </a:p>
            </p:txBody>
          </p:sp>
          <p:sp>
            <p:nvSpPr>
              <p:cNvPr id="35" name="Moins 34"/>
              <p:cNvSpPr/>
              <p:nvPr/>
            </p:nvSpPr>
            <p:spPr>
              <a:xfrm>
                <a:off x="3966521" y="2779273"/>
                <a:ext cx="339079" cy="339079"/>
              </a:xfrm>
              <a:prstGeom prst="mathMinus">
                <a:avLst/>
              </a:prstGeom>
              <a:solidFill>
                <a:srgbClr val="00B050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fr-FR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ZoneTexte 35"/>
              <p:cNvSpPr txBox="1"/>
              <p:nvPr/>
            </p:nvSpPr>
            <p:spPr>
              <a:xfrm>
                <a:off x="4560212" y="2846956"/>
                <a:ext cx="1396216" cy="193899"/>
              </a:xfrm>
              <a:prstGeom prst="rect">
                <a:avLst/>
              </a:prstGeom>
              <a:noFill/>
            </p:spPr>
            <p:txBody>
              <a:bodyPr wrap="none" lIns="0" tIns="36576" rIns="0" bIns="0" rtlCol="0">
                <a:spAutoFit/>
              </a:bodyPr>
              <a:lstStyle/>
              <a:p>
                <a:pPr marL="285750" marR="0" lvl="0" indent="-285750" defTabSz="914400" eaLnBrk="1" fontAlgn="auto" latinLnBrk="0" hangingPunct="1">
                  <a:lnSpc>
                    <a:spcPct val="85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2"/>
                  </a:buClr>
                  <a:buSzPct val="70000"/>
                  <a:buFont typeface="Arial" pitchFamily="34" charset="0"/>
                  <a:buNone/>
                  <a:tabLst/>
                  <a:defRPr/>
                </a:pPr>
                <a:r>
                  <a:rPr lang="fr-FR" sz="1200" dirty="0"/>
                  <a:t>b</a:t>
                </a:r>
                <a:r>
                  <a:rPr lang="fr-FR" sz="1200" dirty="0" smtClean="0"/>
                  <a:t>esoin de puissance</a:t>
                </a:r>
              </a:p>
            </p:txBody>
          </p:sp>
          <p:sp>
            <p:nvSpPr>
              <p:cNvPr id="39" name="ZoneTexte 38"/>
              <p:cNvSpPr txBox="1"/>
              <p:nvPr/>
            </p:nvSpPr>
            <p:spPr>
              <a:xfrm>
                <a:off x="4580674" y="3178386"/>
                <a:ext cx="1742465" cy="193899"/>
              </a:xfrm>
              <a:prstGeom prst="rect">
                <a:avLst/>
              </a:prstGeom>
              <a:noFill/>
            </p:spPr>
            <p:txBody>
              <a:bodyPr wrap="none" lIns="0" tIns="36576" rIns="0" bIns="0" rtlCol="0">
                <a:spAutoFit/>
              </a:bodyPr>
              <a:lstStyle/>
              <a:p>
                <a:pPr marL="285750" marR="0" lvl="0" indent="-285750" defTabSz="914400" eaLnBrk="1" fontAlgn="auto" latinLnBrk="0" hangingPunct="1">
                  <a:lnSpc>
                    <a:spcPct val="85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2"/>
                  </a:buClr>
                  <a:buSzPct val="70000"/>
                  <a:buFont typeface="Arial" pitchFamily="34" charset="0"/>
                  <a:buNone/>
                  <a:tabLst/>
                  <a:defRPr/>
                </a:pPr>
                <a:r>
                  <a:rPr lang="fr-FR" sz="1200" dirty="0" smtClean="0"/>
                  <a:t>restrictif sur les étiquettes</a:t>
                </a:r>
              </a:p>
            </p:txBody>
          </p:sp>
          <p:sp>
            <p:nvSpPr>
              <p:cNvPr id="41" name="Plus 40"/>
              <p:cNvSpPr/>
              <p:nvPr/>
            </p:nvSpPr>
            <p:spPr>
              <a:xfrm>
                <a:off x="3955729" y="2447831"/>
                <a:ext cx="339079" cy="339079"/>
              </a:xfrm>
              <a:prstGeom prst="mathPlus">
                <a:avLst/>
              </a:prstGeom>
              <a:solidFill>
                <a:srgbClr val="00B050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endParaRPr lang="fr-FR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ZoneTexte 41"/>
              <p:cNvSpPr txBox="1"/>
              <p:nvPr/>
            </p:nvSpPr>
            <p:spPr>
              <a:xfrm>
                <a:off x="4572000" y="2515526"/>
                <a:ext cx="740587" cy="193899"/>
              </a:xfrm>
              <a:prstGeom prst="rect">
                <a:avLst/>
              </a:prstGeom>
              <a:noFill/>
            </p:spPr>
            <p:txBody>
              <a:bodyPr wrap="none" lIns="0" tIns="36576" rIns="0" bIns="0" rtlCol="0">
                <a:spAutoFit/>
              </a:bodyPr>
              <a:lstStyle/>
              <a:p>
                <a:pPr marL="285750" marR="0" lvl="0" indent="-285750" defTabSz="914400" eaLnBrk="1" fontAlgn="auto" latinLnBrk="0" hangingPunct="1">
                  <a:lnSpc>
                    <a:spcPct val="85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2"/>
                  </a:buClr>
                  <a:buSzPct val="70000"/>
                  <a:buFont typeface="Arial" pitchFamily="34" charset="0"/>
                  <a:buNone/>
                  <a:tabLst/>
                  <a:defRPr/>
                </a:pPr>
                <a:r>
                  <a:rPr lang="fr-FR" sz="1200" dirty="0" smtClean="0"/>
                  <a:t>fonctionnel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040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46000">
                  <a:schemeClr val="accent2">
                    <a:lumMod val="95000"/>
                    <a:lumOff val="5000"/>
                  </a:schemeClr>
                </a:gs>
                <a:gs pos="100000">
                  <a:schemeClr val="accent2">
                    <a:lumMod val="60000"/>
                  </a:schemeClr>
                </a:gs>
              </a:gsLst>
              <a:path path="circle">
                <a:fillToRect l="50000" t="130000" r="50000" b="-30000"/>
              </a:path>
            </a:gra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21259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DEMO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801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1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ANALYSE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07137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57200" y="1485611"/>
            <a:ext cx="370777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INTERFACE GRAPHIQUE</a:t>
            </a:r>
          </a:p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OPENCV</a:t>
            </a:r>
          </a:p>
          <a:p>
            <a:r>
              <a:rPr lang="fr-FR" b="1" dirty="0" smtClean="0">
                <a:solidFill>
                  <a:srgbClr val="646464"/>
                </a:solidFill>
                <a:latin typeface="Arial" charset="0"/>
              </a:rPr>
              <a:t>MACHINE </a:t>
            </a:r>
            <a:r>
              <a:rPr lang="fr-FR" b="1" dirty="0">
                <a:solidFill>
                  <a:srgbClr val="646464"/>
                </a:solidFill>
                <a:latin typeface="Arial" charset="0"/>
              </a:rPr>
              <a:t>LEARNING</a:t>
            </a:r>
          </a:p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DEEP LEARNING</a:t>
            </a:r>
          </a:p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ETIQUETAGE AUTOMATIQUE</a:t>
            </a:r>
          </a:p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ANALYSE</a:t>
            </a:r>
          </a:p>
          <a:p>
            <a:r>
              <a:rPr lang="fr-FR" b="1" dirty="0">
                <a:solidFill>
                  <a:srgbClr val="646464"/>
                </a:solidFill>
                <a:latin typeface="Arial" charset="0"/>
              </a:rPr>
              <a:t>CONCLUSION</a:t>
            </a:r>
          </a:p>
          <a:p>
            <a:endParaRPr lang="fr-FR" b="1" dirty="0">
              <a:solidFill>
                <a:srgbClr val="646464"/>
              </a:solidFill>
              <a:latin typeface="Arial" charset="0"/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dirty="0" smtClean="0"/>
              <a:t>TABLE DES MATIERES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7988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ANALYSE</a:t>
            </a:r>
            <a:endParaRPr lang="fr-FR" dirty="0"/>
          </a:p>
        </p:txBody>
      </p:sp>
      <p:grpSp>
        <p:nvGrpSpPr>
          <p:cNvPr id="25" name="Grouper 24"/>
          <p:cNvGrpSpPr/>
          <p:nvPr/>
        </p:nvGrpSpPr>
        <p:grpSpPr>
          <a:xfrm>
            <a:off x="-96114" y="3589181"/>
            <a:ext cx="8979764" cy="2767929"/>
            <a:chOff x="-96114" y="849846"/>
            <a:chExt cx="8979764" cy="2767929"/>
          </a:xfrm>
        </p:grpSpPr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6114" y="856679"/>
              <a:ext cx="3816532" cy="2761096"/>
            </a:xfrm>
            <a:prstGeom prst="rect">
              <a:avLst/>
            </a:prstGeom>
          </p:spPr>
        </p:pic>
        <p:sp>
          <p:nvSpPr>
            <p:cNvPr id="9" name="ZoneTexte 8"/>
            <p:cNvSpPr txBox="1"/>
            <p:nvPr/>
          </p:nvSpPr>
          <p:spPr>
            <a:xfrm>
              <a:off x="457200" y="849846"/>
              <a:ext cx="4431792" cy="193899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Analyse de performance Machine Learning /</a:t>
              </a:r>
              <a:r>
                <a:rPr lang="fr-FR" sz="1200" dirty="0" err="1" smtClean="0"/>
                <a:t>Deep</a:t>
              </a:r>
              <a:r>
                <a:rPr lang="fr-FR" sz="1200" dirty="0" smtClean="0"/>
                <a:t> Learning</a:t>
              </a:r>
            </a:p>
          </p:txBody>
        </p:sp>
        <p:sp>
          <p:nvSpPr>
            <p:cNvPr id="12" name="Flèche droite à entaille 11"/>
            <p:cNvSpPr/>
            <p:nvPr/>
          </p:nvSpPr>
          <p:spPr>
            <a:xfrm>
              <a:off x="3580176" y="1889755"/>
              <a:ext cx="1450848" cy="694944"/>
            </a:xfrm>
            <a:prstGeom prst="notchedRightArrow">
              <a:avLst/>
            </a:prstGeom>
            <a:solidFill>
              <a:srgbClr val="92D050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5555234" y="1360075"/>
              <a:ext cx="3328416" cy="661720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Plus simple à mettre en place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/>
                <a:t>P</a:t>
              </a:r>
              <a:r>
                <a:rPr lang="fr-FR" sz="1200" dirty="0" smtClean="0"/>
                <a:t>erformant sur les petits et moyens </a:t>
              </a:r>
              <a:r>
                <a:rPr lang="fr-FR" sz="1200" dirty="0" err="1" smtClean="0"/>
                <a:t>dataset</a:t>
              </a:r>
              <a:endParaRPr lang="fr-FR" sz="1200" dirty="0" smtClean="0"/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Peu performant sur les grands </a:t>
              </a:r>
              <a:r>
                <a:rPr lang="fr-FR" sz="1200" dirty="0" err="1" smtClean="0"/>
                <a:t>datasets</a:t>
              </a:r>
              <a:r>
                <a:rPr lang="fr-FR" sz="1200" dirty="0" smtClean="0"/>
                <a:t>.  </a:t>
              </a: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5555234" y="2680080"/>
              <a:ext cx="3328416" cy="427809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smtClean="0"/>
                <a:t>Plus </a:t>
              </a:r>
              <a:r>
                <a:rPr lang="fr-FR" sz="1200" dirty="0" smtClean="0"/>
                <a:t>complexe à mettre en place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Très performant sur les grands </a:t>
              </a:r>
              <a:r>
                <a:rPr lang="fr-FR" sz="1200" dirty="0" err="1" smtClean="0"/>
                <a:t>datasets</a:t>
              </a:r>
              <a:r>
                <a:rPr lang="fr-FR" sz="1200" dirty="0" smtClean="0"/>
                <a:t>.  </a:t>
              </a:r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5555234" y="1115990"/>
              <a:ext cx="1609344" cy="427809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b="1" dirty="0"/>
                <a:t>Machine </a:t>
              </a:r>
              <a:r>
                <a:rPr lang="fr-FR" sz="1200" b="1" dirty="0" smtClean="0"/>
                <a:t>Learning:</a:t>
              </a:r>
              <a:endParaRPr lang="fr-FR" sz="1200" b="1" dirty="0"/>
            </a:p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endParaRPr lang="fr-FR" sz="1200" dirty="0" smtClean="0"/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5555234" y="2376031"/>
              <a:ext cx="1120500" cy="193899"/>
            </a:xfrm>
            <a:prstGeom prst="rect">
              <a:avLst/>
            </a:prstGeom>
            <a:noFill/>
          </p:spPr>
          <p:txBody>
            <a:bodyPr wrap="non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b="1" dirty="0" err="1"/>
                <a:t>Deep</a:t>
              </a:r>
              <a:r>
                <a:rPr lang="fr-FR" sz="1200" b="1" dirty="0"/>
                <a:t> </a:t>
              </a:r>
              <a:r>
                <a:rPr lang="fr-FR" sz="1200" b="1" dirty="0" smtClean="0"/>
                <a:t>Learning:</a:t>
              </a:r>
              <a:endParaRPr lang="fr-FR" sz="1200" b="1" dirty="0"/>
            </a:p>
          </p:txBody>
        </p:sp>
      </p:grpSp>
      <p:sp>
        <p:nvSpPr>
          <p:cNvPr id="22" name="ZoneTexte 21"/>
          <p:cNvSpPr txBox="1"/>
          <p:nvPr/>
        </p:nvSpPr>
        <p:spPr>
          <a:xfrm>
            <a:off x="841248" y="4742688"/>
            <a:ext cx="65" cy="19389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endParaRPr lang="fr-FR" sz="1200" dirty="0" smtClean="0"/>
          </a:p>
        </p:txBody>
      </p:sp>
      <p:grpSp>
        <p:nvGrpSpPr>
          <p:cNvPr id="26" name="Grouper 25"/>
          <p:cNvGrpSpPr/>
          <p:nvPr/>
        </p:nvGrpSpPr>
        <p:grpSpPr>
          <a:xfrm>
            <a:off x="457199" y="927805"/>
            <a:ext cx="6707379" cy="2495220"/>
            <a:chOff x="457200" y="3610942"/>
            <a:chExt cx="6707379" cy="2495220"/>
          </a:xfrm>
        </p:grpSpPr>
        <p:sp>
          <p:nvSpPr>
            <p:cNvPr id="11" name="ZoneTexte 10"/>
            <p:cNvSpPr txBox="1"/>
            <p:nvPr/>
          </p:nvSpPr>
          <p:spPr>
            <a:xfrm>
              <a:off x="457200" y="3610942"/>
              <a:ext cx="3840795" cy="193899"/>
            </a:xfrm>
            <a:prstGeom prst="rect">
              <a:avLst/>
            </a:prstGeom>
            <a:noFill/>
          </p:spPr>
          <p:txBody>
            <a:bodyPr wrap="non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Les limites d’</a:t>
              </a:r>
              <a:r>
                <a:rPr lang="fr-FR" sz="1200" dirty="0" err="1" smtClean="0"/>
                <a:t>openCV</a:t>
              </a:r>
              <a:r>
                <a:rPr lang="fr-FR" sz="1200" dirty="0" smtClean="0"/>
                <a:t> sur la reconnaissance d’image</a:t>
              </a:r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457201" y="3888546"/>
              <a:ext cx="6707378" cy="350865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1200" dirty="0" smtClean="0"/>
                <a:t>	Concernant la ressemblance entre les images, nous avons été confrontés à un cas de figure, limites: si le pattern de l’image n’est pas le même; les descripteurs ne matchent pas </a:t>
              </a:r>
            </a:p>
          </p:txBody>
        </p:sp>
        <p:pic>
          <p:nvPicPr>
            <p:cNvPr id="24" name="Image 2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6791" y="4378486"/>
              <a:ext cx="3657617" cy="1727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085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8685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CONCLUSION</a:t>
            </a:r>
            <a:endParaRPr lang="fr-FR" dirty="0"/>
          </a:p>
        </p:txBody>
      </p:sp>
      <p:sp>
        <p:nvSpPr>
          <p:cNvPr id="13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Technologies utilisées</a:t>
            </a:r>
            <a:endParaRPr lang="fr-FR" sz="1800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3222790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Approfondissement dans le domaine du ML</a:t>
            </a:r>
            <a:endParaRPr lang="fr-FR" sz="1800" dirty="0"/>
          </a:p>
        </p:txBody>
      </p:sp>
      <p:grpSp>
        <p:nvGrpSpPr>
          <p:cNvPr id="24" name="Grouper 23"/>
          <p:cNvGrpSpPr/>
          <p:nvPr/>
        </p:nvGrpSpPr>
        <p:grpSpPr>
          <a:xfrm>
            <a:off x="457200" y="948153"/>
            <a:ext cx="8118389" cy="1209983"/>
            <a:chOff x="457200" y="1056966"/>
            <a:chExt cx="8118389" cy="1209983"/>
          </a:xfrm>
        </p:grpSpPr>
        <p:pic>
          <p:nvPicPr>
            <p:cNvPr id="7" name="Imag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39663" y="1303705"/>
              <a:ext cx="1667958" cy="790891"/>
            </a:xfrm>
            <a:prstGeom prst="rect">
              <a:avLst/>
            </a:prstGeom>
          </p:spPr>
        </p:pic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1671" y="1229317"/>
              <a:ext cx="702527" cy="865279"/>
            </a:xfrm>
            <a:prstGeom prst="rect">
              <a:avLst/>
            </a:prstGeom>
          </p:spPr>
        </p:pic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56223" y="1056966"/>
              <a:ext cx="1209983" cy="1209983"/>
            </a:xfrm>
            <a:prstGeom prst="rect">
              <a:avLst/>
            </a:prstGeom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7200" y="1262950"/>
              <a:ext cx="763558" cy="763558"/>
            </a:xfrm>
            <a:prstGeom prst="rect">
              <a:avLst/>
            </a:prstGeom>
          </p:spPr>
        </p:pic>
        <p:sp>
          <p:nvSpPr>
            <p:cNvPr id="16" name="Chevron 15"/>
            <p:cNvSpPr/>
            <p:nvPr/>
          </p:nvSpPr>
          <p:spPr>
            <a:xfrm>
              <a:off x="5743086" y="1404288"/>
              <a:ext cx="929563" cy="622220"/>
            </a:xfrm>
            <a:prstGeom prst="chevron">
              <a:avLst/>
            </a:prstGeom>
            <a:solidFill>
              <a:srgbClr val="0070C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7154073" y="1598189"/>
              <a:ext cx="1421516" cy="298543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2000" b="1" dirty="0" smtClean="0">
                  <a:solidFill>
                    <a:srgbClr val="00B050"/>
                  </a:solidFill>
                </a:rPr>
                <a:t>PHASE 1</a:t>
              </a:r>
            </a:p>
          </p:txBody>
        </p:sp>
      </p:grpSp>
      <p:grpSp>
        <p:nvGrpSpPr>
          <p:cNvPr id="25" name="Grouper 24"/>
          <p:cNvGrpSpPr/>
          <p:nvPr/>
        </p:nvGrpSpPr>
        <p:grpSpPr>
          <a:xfrm>
            <a:off x="457200" y="1821410"/>
            <a:ext cx="8031892" cy="1522952"/>
            <a:chOff x="457200" y="2138418"/>
            <a:chExt cx="8031892" cy="1522952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7200" y="2401747"/>
              <a:ext cx="2499966" cy="1004987"/>
            </a:xfrm>
            <a:prstGeom prst="rect">
              <a:avLst/>
            </a:prstGeom>
          </p:spPr>
        </p:pic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88650" y="2138418"/>
              <a:ext cx="1522952" cy="1522952"/>
            </a:xfrm>
            <a:prstGeom prst="rect">
              <a:avLst/>
            </a:prstGeom>
          </p:spPr>
        </p:pic>
        <p:sp>
          <p:nvSpPr>
            <p:cNvPr id="18" name="Chevron 17"/>
            <p:cNvSpPr/>
            <p:nvPr/>
          </p:nvSpPr>
          <p:spPr>
            <a:xfrm>
              <a:off x="5743086" y="2576472"/>
              <a:ext cx="929563" cy="622220"/>
            </a:xfrm>
            <a:prstGeom prst="chevron">
              <a:avLst/>
            </a:prstGeom>
            <a:solidFill>
              <a:srgbClr val="0070C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7154073" y="2778375"/>
              <a:ext cx="1335019" cy="298543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2000" b="1" dirty="0" smtClean="0">
                  <a:solidFill>
                    <a:srgbClr val="00B050"/>
                  </a:solidFill>
                </a:rPr>
                <a:t>PHASE 2</a:t>
              </a:r>
            </a:p>
          </p:txBody>
        </p:sp>
      </p:grpSp>
      <p:pic>
        <p:nvPicPr>
          <p:cNvPr id="30" name="Image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292" y="3582787"/>
            <a:ext cx="5069015" cy="3627369"/>
          </a:xfrm>
          <a:prstGeom prst="rect">
            <a:avLst/>
          </a:prstGeom>
        </p:spPr>
      </p:pic>
      <p:sp>
        <p:nvSpPr>
          <p:cNvPr id="31" name="ZoneTexte 30"/>
          <p:cNvSpPr txBox="1"/>
          <p:nvPr/>
        </p:nvSpPr>
        <p:spPr>
          <a:xfrm>
            <a:off x="457200" y="4522644"/>
            <a:ext cx="2316340" cy="661720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Apprentissage supervisé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Apprentissage non-supervisé 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</p:txBody>
      </p:sp>
    </p:spTree>
    <p:extLst>
      <p:ext uri="{BB962C8B-B14F-4D97-AF65-F5344CB8AC3E}">
        <p14:creationId xmlns:p14="http://schemas.microsoft.com/office/powerpoint/2010/main" val="584491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dirty="0" smtClean="0"/>
              <a:t>MERCI POUR VOTRE ATTENTION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861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9" name="Titre 1"/>
          <p:cNvSpPr txBox="1">
            <a:spLocks/>
          </p:cNvSpPr>
          <p:nvPr/>
        </p:nvSpPr>
        <p:spPr>
          <a:xfrm>
            <a:off x="457200" y="21259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INTERFACE GRAPHIQUE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6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dirty="0" smtClean="0"/>
              <a:t>INTERFACE GRAPHIQUE</a:t>
            </a:r>
            <a:endParaRPr lang="fr-FR" dirty="0"/>
          </a:p>
        </p:txBody>
      </p:sp>
      <p:sp>
        <p:nvSpPr>
          <p:cNvPr id="36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Architecture MVC</a:t>
            </a:r>
            <a:endParaRPr lang="fr-FR" sz="1800" dirty="0"/>
          </a:p>
        </p:txBody>
      </p:sp>
      <p:grpSp>
        <p:nvGrpSpPr>
          <p:cNvPr id="13" name="Grouper 12"/>
          <p:cNvGrpSpPr/>
          <p:nvPr/>
        </p:nvGrpSpPr>
        <p:grpSpPr>
          <a:xfrm>
            <a:off x="2073703" y="4256690"/>
            <a:ext cx="1642115" cy="1704854"/>
            <a:chOff x="3133526" y="4339213"/>
            <a:chExt cx="1642115" cy="1704854"/>
          </a:xfrm>
        </p:grpSpPr>
        <p:grpSp>
          <p:nvGrpSpPr>
            <p:cNvPr id="29" name="Grouper 28"/>
            <p:cNvGrpSpPr/>
            <p:nvPr/>
          </p:nvGrpSpPr>
          <p:grpSpPr>
            <a:xfrm>
              <a:off x="3835558" y="5186551"/>
              <a:ext cx="940083" cy="857516"/>
              <a:chOff x="588973" y="1443075"/>
              <a:chExt cx="1107534" cy="1107534"/>
            </a:xfrm>
            <a:solidFill>
              <a:srgbClr val="0070C0"/>
            </a:solidFill>
          </p:grpSpPr>
          <p:sp>
            <p:nvSpPr>
              <p:cNvPr id="30" name="Ellipse 29"/>
              <p:cNvSpPr/>
              <p:nvPr/>
            </p:nvSpPr>
            <p:spPr>
              <a:xfrm>
                <a:off x="588973" y="1443075"/>
                <a:ext cx="1107534" cy="1107534"/>
              </a:xfrm>
              <a:prstGeom prst="ellipse">
                <a:avLst/>
              </a:prstGeom>
              <a:grpFill/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rgbClr r="0" g="0" b="0"/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1" name="Ellipse 4"/>
              <p:cNvSpPr/>
              <p:nvPr/>
            </p:nvSpPr>
            <p:spPr>
              <a:xfrm>
                <a:off x="751168" y="1605270"/>
                <a:ext cx="783144" cy="783144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6510" tIns="16510" rIns="16510" bIns="16510" numCol="1" spcCol="1270" anchor="ctr" anchorCtr="0">
                <a:noAutofit/>
              </a:bodyPr>
              <a:lstStyle/>
              <a:p>
                <a:pPr lvl="0" algn="ctr" defTabSz="5778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fr-FR" sz="1300" kern="1200" smtClean="0">
                    <a:solidFill>
                      <a:schemeClr val="accent4"/>
                    </a:solidFill>
                  </a:rPr>
                  <a:t>User</a:t>
                </a:r>
                <a:endParaRPr lang="fr-FR" sz="1300" kern="1200" dirty="0"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33" name="Grouper 32"/>
            <p:cNvGrpSpPr/>
            <p:nvPr/>
          </p:nvGrpSpPr>
          <p:grpSpPr>
            <a:xfrm rot="11658197">
              <a:off x="3848323" y="4339213"/>
              <a:ext cx="621118" cy="710046"/>
              <a:chOff x="2201260" y="1120095"/>
              <a:chExt cx="373793" cy="296061"/>
            </a:xfrm>
          </p:grpSpPr>
          <p:sp>
            <p:nvSpPr>
              <p:cNvPr id="37" name="Flèche vers la droite 36"/>
              <p:cNvSpPr/>
              <p:nvPr/>
            </p:nvSpPr>
            <p:spPr>
              <a:xfrm rot="3888587">
                <a:off x="2240126" y="1081229"/>
                <a:ext cx="296061" cy="373793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8" name="Flèche vers la droite 4"/>
              <p:cNvSpPr/>
              <p:nvPr/>
            </p:nvSpPr>
            <p:spPr>
              <a:xfrm rot="3600000">
                <a:off x="2262331" y="1117529"/>
                <a:ext cx="207243" cy="22427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lvl="0" algn="ctr" defTabSz="4445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fr-FR" sz="1000" kern="1200"/>
              </a:p>
            </p:txBody>
          </p:sp>
        </p:grpSp>
        <p:sp>
          <p:nvSpPr>
            <p:cNvPr id="39" name="ZoneTexte 38"/>
            <p:cNvSpPr txBox="1"/>
            <p:nvPr/>
          </p:nvSpPr>
          <p:spPr>
            <a:xfrm>
              <a:off x="3133526" y="4711056"/>
              <a:ext cx="855617" cy="427809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algn="ctr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1200" dirty="0" smtClean="0"/>
                <a:t>Utilise </a:t>
              </a:r>
            </a:p>
            <a:p>
              <a:pPr marL="285750" marR="0" lvl="0" indent="-285750" algn="ctr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1200" dirty="0" smtClean="0"/>
                <a:t>l’interface</a:t>
              </a:r>
            </a:p>
          </p:txBody>
        </p:sp>
      </p:grpSp>
      <p:grpSp>
        <p:nvGrpSpPr>
          <p:cNvPr id="23" name="Grouper 22"/>
          <p:cNvGrpSpPr/>
          <p:nvPr/>
        </p:nvGrpSpPr>
        <p:grpSpPr>
          <a:xfrm>
            <a:off x="1363996" y="1360972"/>
            <a:ext cx="1224404" cy="1224404"/>
            <a:chOff x="1449953" y="755"/>
            <a:chExt cx="1224404" cy="1224404"/>
          </a:xfrm>
        </p:grpSpPr>
        <p:sp>
          <p:nvSpPr>
            <p:cNvPr id="46" name="Ellipse 45"/>
            <p:cNvSpPr/>
            <p:nvPr/>
          </p:nvSpPr>
          <p:spPr>
            <a:xfrm>
              <a:off x="1449953" y="755"/>
              <a:ext cx="1224404" cy="1224404"/>
            </a:xfrm>
            <a:prstGeom prst="ellipse">
              <a:avLst/>
            </a:prstGeom>
            <a:solidFill>
              <a:srgbClr val="FFC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Ellipse 4"/>
            <p:cNvSpPr/>
            <p:nvPr/>
          </p:nvSpPr>
          <p:spPr>
            <a:xfrm>
              <a:off x="1598277" y="180065"/>
              <a:ext cx="894192" cy="865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500" kern="1200" dirty="0" smtClean="0">
                  <a:solidFill>
                    <a:schemeClr val="accent1"/>
                  </a:solidFill>
                </a:rPr>
                <a:t>Controller</a:t>
              </a:r>
              <a:endParaRPr lang="fr-FR" sz="1500" kern="12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4" name="Grouper 23"/>
          <p:cNvGrpSpPr/>
          <p:nvPr/>
        </p:nvGrpSpPr>
        <p:grpSpPr>
          <a:xfrm>
            <a:off x="2224266" y="2598343"/>
            <a:ext cx="413236" cy="324742"/>
            <a:chOff x="2310223" y="1238126"/>
            <a:chExt cx="413236" cy="324742"/>
          </a:xfrm>
        </p:grpSpPr>
        <p:sp>
          <p:nvSpPr>
            <p:cNvPr id="44" name="Flèche vers la droite 43"/>
            <p:cNvSpPr/>
            <p:nvPr/>
          </p:nvSpPr>
          <p:spPr>
            <a:xfrm rot="14547356">
              <a:off x="2354470" y="1193879"/>
              <a:ext cx="324742" cy="413236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Flèche vers la droite 6"/>
            <p:cNvSpPr/>
            <p:nvPr/>
          </p:nvSpPr>
          <p:spPr>
            <a:xfrm rot="14547356">
              <a:off x="2425707" y="1319716"/>
              <a:ext cx="227319" cy="2479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334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200" kern="1200"/>
            </a:p>
          </p:txBody>
        </p:sp>
      </p:grpSp>
      <p:grpSp>
        <p:nvGrpSpPr>
          <p:cNvPr id="25" name="Grouper 24"/>
          <p:cNvGrpSpPr/>
          <p:nvPr/>
        </p:nvGrpSpPr>
        <p:grpSpPr>
          <a:xfrm>
            <a:off x="2282559" y="2951970"/>
            <a:ext cx="1224404" cy="1224404"/>
            <a:chOff x="2368516" y="1591753"/>
            <a:chExt cx="1224404" cy="1224404"/>
          </a:xfrm>
        </p:grpSpPr>
        <p:sp>
          <p:nvSpPr>
            <p:cNvPr id="41" name="Ellipse 40"/>
            <p:cNvSpPr/>
            <p:nvPr/>
          </p:nvSpPr>
          <p:spPr>
            <a:xfrm>
              <a:off x="2368516" y="1591753"/>
              <a:ext cx="1224404" cy="1224404"/>
            </a:xfrm>
            <a:prstGeom prst="ellipse">
              <a:avLst/>
            </a:prstGeom>
            <a:solidFill>
              <a:srgbClr val="FFC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3" name="Ellipse 8"/>
            <p:cNvSpPr/>
            <p:nvPr/>
          </p:nvSpPr>
          <p:spPr>
            <a:xfrm>
              <a:off x="2547826" y="1771063"/>
              <a:ext cx="865784" cy="865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500" kern="1200" dirty="0" err="1" smtClean="0">
                  <a:solidFill>
                    <a:schemeClr val="accent1"/>
                  </a:solidFill>
                </a:rPr>
                <a:t>View</a:t>
              </a:r>
              <a:endParaRPr lang="fr-FR" sz="1500" kern="12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6" name="Grouper 25"/>
          <p:cNvGrpSpPr/>
          <p:nvPr/>
        </p:nvGrpSpPr>
        <p:grpSpPr>
          <a:xfrm>
            <a:off x="445432" y="2951970"/>
            <a:ext cx="1224404" cy="1224404"/>
            <a:chOff x="531389" y="1591753"/>
            <a:chExt cx="1224404" cy="1224404"/>
          </a:xfrm>
        </p:grpSpPr>
        <p:sp>
          <p:nvSpPr>
            <p:cNvPr id="34" name="Ellipse 33"/>
            <p:cNvSpPr/>
            <p:nvPr/>
          </p:nvSpPr>
          <p:spPr>
            <a:xfrm>
              <a:off x="531389" y="1591753"/>
              <a:ext cx="1224404" cy="1224404"/>
            </a:xfrm>
            <a:prstGeom prst="ellipse">
              <a:avLst/>
            </a:prstGeom>
            <a:solidFill>
              <a:srgbClr val="FFC000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Ellipse 10"/>
            <p:cNvSpPr/>
            <p:nvPr/>
          </p:nvSpPr>
          <p:spPr>
            <a:xfrm>
              <a:off x="710699" y="1771063"/>
              <a:ext cx="865784" cy="86578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500" kern="1200" dirty="0" smtClean="0">
                  <a:solidFill>
                    <a:schemeClr val="accent1"/>
                  </a:solidFill>
                </a:rPr>
                <a:t>Model</a:t>
              </a:r>
              <a:endParaRPr lang="fr-FR" sz="1500" kern="1200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7" name="Grouper 26"/>
          <p:cNvGrpSpPr/>
          <p:nvPr/>
        </p:nvGrpSpPr>
        <p:grpSpPr>
          <a:xfrm>
            <a:off x="1305702" y="2614262"/>
            <a:ext cx="413236" cy="324742"/>
            <a:chOff x="1391659" y="1254045"/>
            <a:chExt cx="413236" cy="324742"/>
          </a:xfrm>
        </p:grpSpPr>
        <p:sp>
          <p:nvSpPr>
            <p:cNvPr id="28" name="Flèche vers la droite 27"/>
            <p:cNvSpPr/>
            <p:nvPr/>
          </p:nvSpPr>
          <p:spPr>
            <a:xfrm rot="7796688">
              <a:off x="1435906" y="1209798"/>
              <a:ext cx="324742" cy="413236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Flèche vers la droite 12"/>
            <p:cNvSpPr/>
            <p:nvPr/>
          </p:nvSpPr>
          <p:spPr>
            <a:xfrm rot="7796688">
              <a:off x="1515893" y="1255100"/>
              <a:ext cx="227319" cy="24794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5334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200" kern="1200"/>
            </a:p>
          </p:txBody>
        </p:sp>
      </p:grpSp>
      <p:sp>
        <p:nvSpPr>
          <p:cNvPr id="49" name="ZoneTexte 48"/>
          <p:cNvSpPr txBox="1"/>
          <p:nvPr/>
        </p:nvSpPr>
        <p:spPr>
          <a:xfrm>
            <a:off x="2562825" y="2374877"/>
            <a:ext cx="925907" cy="427809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Transfère </a:t>
            </a:r>
          </a:p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/>
              <a:t>l</a:t>
            </a:r>
            <a:r>
              <a:rPr lang="fr-FR" sz="1200" dirty="0" smtClean="0"/>
              <a:t>es actions</a:t>
            </a:r>
          </a:p>
        </p:txBody>
      </p:sp>
      <p:sp>
        <p:nvSpPr>
          <p:cNvPr id="50" name="ZoneTexte 49"/>
          <p:cNvSpPr txBox="1"/>
          <p:nvPr/>
        </p:nvSpPr>
        <p:spPr>
          <a:xfrm>
            <a:off x="658406" y="2397077"/>
            <a:ext cx="578685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Modifie </a:t>
            </a:r>
          </a:p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le model</a:t>
            </a:r>
          </a:p>
        </p:txBody>
      </p:sp>
      <p:sp>
        <p:nvSpPr>
          <p:cNvPr id="51" name="Flèche courbée vers le haut 50"/>
          <p:cNvSpPr/>
          <p:nvPr/>
        </p:nvSpPr>
        <p:spPr>
          <a:xfrm rot="3671965" flipV="1">
            <a:off x="2224389" y="2012945"/>
            <a:ext cx="2431748" cy="914596"/>
          </a:xfrm>
          <a:prstGeom prst="curvedUpArrow">
            <a:avLst/>
          </a:prstGeom>
          <a:gradFill>
            <a:gsLst>
              <a:gs pos="0">
                <a:schemeClr val="tx2"/>
              </a:gs>
              <a:gs pos="80000">
                <a:schemeClr val="accent1">
                  <a:tint val="60000"/>
                  <a:hueOff val="0"/>
                  <a:satOff val="0"/>
                  <a:lumOff val="0"/>
                  <a:alphaOff val="0"/>
                  <a:shade val="93000"/>
                  <a:satMod val="130000"/>
                </a:schemeClr>
              </a:gs>
              <a:gs pos="100000">
                <a:schemeClr val="accent1">
                  <a:tint val="60000"/>
                  <a:hueOff val="0"/>
                  <a:satOff val="0"/>
                  <a:lumOff val="0"/>
                  <a:alphaOff val="0"/>
                  <a:shade val="94000"/>
                  <a:satMod val="135000"/>
                </a:schemeClr>
              </a:gs>
            </a:gsLst>
            <a:lin ang="16200000" scaled="0"/>
          </a:gra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3578145" y="1454240"/>
            <a:ext cx="537006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Update</a:t>
            </a:r>
            <a:r>
              <a:rPr lang="fr-FR" sz="1200" dirty="0"/>
              <a:t> </a:t>
            </a:r>
            <a:endParaRPr lang="fr-FR" sz="1200" dirty="0" smtClean="0"/>
          </a:p>
          <a:p>
            <a:pPr marL="285750" marR="0" lvl="0" indent="-285750" algn="ctr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la </a:t>
            </a:r>
            <a:r>
              <a:rPr lang="fr-FR" sz="1200" dirty="0" err="1" smtClean="0"/>
              <a:t>view</a:t>
            </a:r>
            <a:endParaRPr lang="fr-FR" sz="1200" dirty="0" smtClean="0"/>
          </a:p>
        </p:txBody>
      </p:sp>
      <p:sp>
        <p:nvSpPr>
          <p:cNvPr id="10" name="ZoneTexte 9"/>
          <p:cNvSpPr txBox="1"/>
          <p:nvPr/>
        </p:nvSpPr>
        <p:spPr>
          <a:xfrm>
            <a:off x="5105549" y="2056606"/>
            <a:ext cx="3310421" cy="2308324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/>
              <a:t>L'architecture </a:t>
            </a:r>
            <a:r>
              <a:rPr lang="fr-FR" sz="1200" dirty="0" smtClean="0"/>
              <a:t>Modèle/Vue/Contrôleur (MVC</a:t>
            </a:r>
            <a:r>
              <a:rPr lang="fr-FR" sz="1200" dirty="0"/>
              <a:t>) est une façon d'organiser </a:t>
            </a:r>
            <a:r>
              <a:rPr lang="fr-FR" sz="1200" dirty="0" smtClean="0"/>
              <a:t>l’interface </a:t>
            </a:r>
            <a:r>
              <a:rPr lang="fr-FR" sz="1200" dirty="0"/>
              <a:t>graphique d'un programme. </a:t>
            </a:r>
            <a:endParaRPr lang="fr-FR" sz="1200" dirty="0" smtClean="0"/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Elle </a:t>
            </a:r>
            <a:r>
              <a:rPr lang="fr-FR" sz="1200" dirty="0"/>
              <a:t>consiste à distinguer trois entités distinctes qui sont, le modèle, la vue et le contrôleur ayant chacun un rôle précis dans </a:t>
            </a:r>
            <a:r>
              <a:rPr lang="fr-FR" sz="1200" dirty="0" smtClean="0"/>
              <a:t>l'interface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Elle offre ainsi une </a:t>
            </a:r>
            <a:r>
              <a:rPr lang="fr-FR" sz="1200" dirty="0"/>
              <a:t>séparation claire des responsabilités au sein d’une application, en conformité avec les principes de conception déjà étudiés : responsabilité unique, couplage faible et cohésion forte.</a:t>
            </a:r>
            <a:endParaRPr lang="fr-FR" sz="1200" dirty="0" smtClean="0"/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i="1" dirty="0" smtClean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72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dirty="0" smtClean="0"/>
              <a:t>INTERFACE GRAPHIQUE</a:t>
            </a:r>
            <a:endParaRPr lang="fr-FR" dirty="0"/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Fonctionnalités de l’interface</a:t>
            </a:r>
            <a:endParaRPr lang="fr-FR" sz="1800" dirty="0"/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04" y="2549755"/>
            <a:ext cx="7053072" cy="3511158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73900" y="1477193"/>
            <a:ext cx="7068147" cy="1363450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Ajouter des images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Supprimer des images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Focus sur l’image sélectionnée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Système de </a:t>
            </a:r>
            <a:r>
              <a:rPr lang="fr-FR" sz="1200" dirty="0" err="1" smtClean="0"/>
              <a:t>Drag&amp;Drop</a:t>
            </a:r>
            <a:r>
              <a:rPr lang="fr-FR" sz="1200" dirty="0" smtClean="0"/>
              <a:t> pour trier les images selon </a:t>
            </a:r>
            <a:r>
              <a:rPr lang="fr-FR" sz="1200" dirty="0"/>
              <a:t>l</a:t>
            </a:r>
            <a:r>
              <a:rPr lang="fr-FR" sz="1200" dirty="0" smtClean="0"/>
              <a:t>es préférences utilisateurs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</p:txBody>
      </p:sp>
      <p:sp>
        <p:nvSpPr>
          <p:cNvPr id="11" name="ZoneTexte 10"/>
          <p:cNvSpPr txBox="1"/>
          <p:nvPr/>
        </p:nvSpPr>
        <p:spPr>
          <a:xfrm>
            <a:off x="173900" y="1117196"/>
            <a:ext cx="8262963" cy="661720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r>
              <a:rPr lang="fr-FR" sz="1200" dirty="0" smtClean="0"/>
              <a:t>	Réalisée </a:t>
            </a:r>
            <a:r>
              <a:rPr lang="fr-FR" sz="1200" dirty="0"/>
              <a:t>en python3 avec </a:t>
            </a:r>
            <a:r>
              <a:rPr lang="fr-FR" sz="1200" dirty="0" smtClean="0"/>
              <a:t>les bibliothèques </a:t>
            </a:r>
            <a:r>
              <a:rPr lang="fr-FR" sz="1200" dirty="0"/>
              <a:t>de qt5, notre interface est simple </a:t>
            </a:r>
            <a:r>
              <a:rPr lang="fr-FR" sz="1200" dirty="0" smtClean="0"/>
              <a:t>d’utilisation: 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endParaRPr lang="fr-FR" sz="1200" dirty="0" smtClean="0"/>
          </a:p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endParaRPr lang="fr-FR" sz="1200" dirty="0" smtClean="0"/>
          </a:p>
        </p:txBody>
      </p:sp>
    </p:spTree>
    <p:extLst>
      <p:ext uri="{BB962C8B-B14F-4D97-AF65-F5344CB8AC3E}">
        <p14:creationId xmlns:p14="http://schemas.microsoft.com/office/powerpoint/2010/main" val="192535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dirty="0" smtClean="0"/>
              <a:t>INTERFACE GRAPHIQUE</a:t>
            </a:r>
            <a:endParaRPr lang="fr-FR" dirty="0"/>
          </a:p>
        </p:txBody>
      </p:sp>
      <p:sp>
        <p:nvSpPr>
          <p:cNvPr id="26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Base de Données</a:t>
            </a:r>
            <a:endParaRPr lang="fr-FR" sz="1800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087" y="3929967"/>
            <a:ext cx="5914563" cy="1885319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58900"/>
            <a:ext cx="2223655" cy="4456386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6273" y="201168"/>
            <a:ext cx="2337377" cy="1108307"/>
          </a:xfrm>
          <a:prstGeom prst="rect">
            <a:avLst/>
          </a:prstGeom>
        </p:spPr>
      </p:pic>
      <p:grpSp>
        <p:nvGrpSpPr>
          <p:cNvPr id="13" name="Grouper 12"/>
          <p:cNvGrpSpPr/>
          <p:nvPr/>
        </p:nvGrpSpPr>
        <p:grpSpPr>
          <a:xfrm>
            <a:off x="3228366" y="1876462"/>
            <a:ext cx="5111431" cy="1467074"/>
            <a:chOff x="2680855" y="1773378"/>
            <a:chExt cx="5111431" cy="1467074"/>
          </a:xfrm>
        </p:grpSpPr>
        <p:sp>
          <p:nvSpPr>
            <p:cNvPr id="8" name="ZoneTexte 7"/>
            <p:cNvSpPr txBox="1"/>
            <p:nvPr/>
          </p:nvSpPr>
          <p:spPr>
            <a:xfrm>
              <a:off x="2969087" y="2344822"/>
              <a:ext cx="1873911" cy="895630"/>
            </a:xfrm>
            <a:prstGeom prst="rect">
              <a:avLst/>
            </a:prstGeom>
            <a:noFill/>
          </p:spPr>
          <p:txBody>
            <a:bodyPr wrap="non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Les images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Les étiquettes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Les calculs de distance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endParaRPr lang="fr-FR" sz="1200" dirty="0" smtClean="0"/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2680855" y="1773378"/>
              <a:ext cx="5111431" cy="350865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1200" dirty="0" smtClean="0"/>
                <a:t>	Nous sauvegardons les informations en local sur une base de données </a:t>
              </a:r>
              <a:r>
                <a:rPr lang="fr-FR" sz="1200" dirty="0" err="1" smtClean="0"/>
                <a:t>SQLite</a:t>
              </a:r>
              <a:r>
                <a:rPr lang="fr-FR" sz="1200" dirty="0" smtClean="0"/>
                <a:t>, les données sauvegardées sont notamment: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7764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er 7"/>
          <p:cNvGrpSpPr/>
          <p:nvPr/>
        </p:nvGrpSpPr>
        <p:grpSpPr>
          <a:xfrm>
            <a:off x="518983" y="1000897"/>
            <a:ext cx="8340812" cy="5053913"/>
            <a:chOff x="518983" y="766119"/>
            <a:chExt cx="8340812" cy="4361934"/>
          </a:xfrm>
        </p:grpSpPr>
        <p:sp>
          <p:nvSpPr>
            <p:cNvPr id="5" name="Rectangle 4"/>
            <p:cNvSpPr/>
            <p:nvPr/>
          </p:nvSpPr>
          <p:spPr>
            <a:xfrm>
              <a:off x="518984" y="766119"/>
              <a:ext cx="8340811" cy="3398108"/>
            </a:xfrm>
            <a:prstGeom prst="rect">
              <a:avLst/>
            </a:prstGeom>
            <a:solidFill>
              <a:srgbClr val="407ACB"/>
            </a:solidFill>
            <a:ln w="9525">
              <a:solidFill>
                <a:srgbClr val="407AC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riangle rectangle 5"/>
            <p:cNvSpPr/>
            <p:nvPr/>
          </p:nvSpPr>
          <p:spPr>
            <a:xfrm rot="10800000" flipH="1">
              <a:off x="518983" y="4164226"/>
              <a:ext cx="8340811" cy="963827"/>
            </a:xfrm>
            <a:prstGeom prst="rtTriangle">
              <a:avLst/>
            </a:prstGeom>
            <a:solidFill>
              <a:srgbClr val="407ACB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0" name="Imag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sp>
        <p:nvSpPr>
          <p:cNvPr id="13" name="Espace réservé du pied de page 2"/>
          <p:cNvSpPr>
            <a:spLocks noGrp="1"/>
          </p:cNvSpPr>
          <p:nvPr>
            <p:ph type="ftr" sz="quarter" idx="11"/>
          </p:nvPr>
        </p:nvSpPr>
        <p:spPr>
          <a:xfrm>
            <a:off x="2588400" y="6409944"/>
            <a:ext cx="3434400" cy="201168"/>
          </a:xfrm>
        </p:spPr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14" name="Espace réservé de la date 1"/>
          <p:cNvSpPr>
            <a:spLocks noGrp="1"/>
          </p:cNvSpPr>
          <p:nvPr>
            <p:ph type="dt" sz="half" idx="10"/>
          </p:nvPr>
        </p:nvSpPr>
        <p:spPr>
          <a:xfrm>
            <a:off x="1217792" y="6409944"/>
            <a:ext cx="1188720" cy="201168"/>
          </a:xfrm>
        </p:spPr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11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OPENCV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455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OPENCV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810138" y="4727605"/>
            <a:ext cx="1151389" cy="1363450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SURF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SIFT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BRISK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ORB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endParaRPr lang="fr-FR" sz="1200" dirty="0" smtClean="0"/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Bibliothèque Feature2D</a:t>
            </a:r>
            <a:endParaRPr lang="fr-FR" sz="1800" dirty="0"/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946" y="4250319"/>
            <a:ext cx="6259975" cy="1860394"/>
          </a:xfrm>
          <a:prstGeom prst="rect">
            <a:avLst/>
          </a:prstGeom>
        </p:spPr>
      </p:pic>
      <p:sp>
        <p:nvSpPr>
          <p:cNvPr id="15" name="ZoneTexte 14"/>
          <p:cNvSpPr txBox="1"/>
          <p:nvPr/>
        </p:nvSpPr>
        <p:spPr>
          <a:xfrm>
            <a:off x="298376" y="1106048"/>
            <a:ext cx="8264856" cy="350865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	</a:t>
            </a:r>
            <a:r>
              <a:rPr lang="fr-FR" sz="1200" dirty="0" err="1" smtClean="0"/>
              <a:t>OpenCV</a:t>
            </a:r>
            <a:r>
              <a:rPr lang="fr-FR" sz="1200" dirty="0" smtClean="0"/>
              <a:t> est une bibliothèque open source comprenant des bibliothèques spécialisées dans le domaine du traitement d’image. 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457200" y="3843983"/>
            <a:ext cx="2922268" cy="898708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r>
              <a:rPr lang="fr-FR" sz="1200" dirty="0" smtClean="0"/>
              <a:t>	</a:t>
            </a:r>
            <a:r>
              <a:rPr lang="fr-FR" sz="1200" dirty="0" err="1" smtClean="0"/>
              <a:t>Parmis</a:t>
            </a:r>
            <a:r>
              <a:rPr lang="fr-FR" sz="1200" dirty="0"/>
              <a:t> </a:t>
            </a:r>
            <a:r>
              <a:rPr lang="fr-FR" sz="1200" dirty="0" smtClean="0"/>
              <a:t>les bibliothèques d’</a:t>
            </a:r>
            <a:r>
              <a:rPr lang="fr-FR" sz="1200" dirty="0" err="1" smtClean="0"/>
              <a:t>OpenCV</a:t>
            </a:r>
            <a:r>
              <a:rPr lang="fr-FR" sz="1200" dirty="0" smtClean="0"/>
              <a:t>, nous n’avons utilisé uniquement Feature2D, et notamment les packages des bibliothèques suivantes: </a:t>
            </a:r>
            <a:endParaRPr lang="fr-FR" sz="1200" dirty="0"/>
          </a:p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endParaRPr lang="fr-FR" sz="1200" dirty="0" smtClean="0"/>
          </a:p>
        </p:txBody>
      </p:sp>
      <p:grpSp>
        <p:nvGrpSpPr>
          <p:cNvPr id="20" name="Grouper 19"/>
          <p:cNvGrpSpPr/>
          <p:nvPr/>
        </p:nvGrpSpPr>
        <p:grpSpPr>
          <a:xfrm>
            <a:off x="1534975" y="1528193"/>
            <a:ext cx="1360145" cy="2175792"/>
            <a:chOff x="2588400" y="1392382"/>
            <a:chExt cx="1360145" cy="2691245"/>
          </a:xfrm>
        </p:grpSpPr>
        <p:sp>
          <p:nvSpPr>
            <p:cNvPr id="17" name="Rectangle 16"/>
            <p:cNvSpPr/>
            <p:nvPr/>
          </p:nvSpPr>
          <p:spPr>
            <a:xfrm>
              <a:off x="2588400" y="1714500"/>
              <a:ext cx="1360145" cy="2369127"/>
            </a:xfrm>
            <a:prstGeom prst="rect">
              <a:avLst/>
            </a:prstGeom>
            <a:solidFill>
              <a:srgbClr val="00B0F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Reconnaissance faciale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Réalité augmentée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Identification d’objets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Système de détection de mouvement</a:t>
              </a:r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588400" y="1392382"/>
              <a:ext cx="1360145" cy="322118"/>
            </a:xfrm>
            <a:prstGeom prst="rect">
              <a:avLst/>
            </a:prstGeom>
            <a:solidFill>
              <a:srgbClr val="00206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fr-FR" sz="1200" dirty="0" smtClean="0">
                  <a:solidFill>
                    <a:schemeClr val="accent4"/>
                  </a:solidFill>
                </a:rPr>
                <a:t>Applications</a:t>
              </a:r>
              <a:endParaRPr lang="fr-FR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1" name="Grouper 20"/>
          <p:cNvGrpSpPr/>
          <p:nvPr/>
        </p:nvGrpSpPr>
        <p:grpSpPr>
          <a:xfrm>
            <a:off x="3252175" y="1525552"/>
            <a:ext cx="1360145" cy="2178433"/>
            <a:chOff x="2588400" y="1392382"/>
            <a:chExt cx="1360145" cy="2691245"/>
          </a:xfrm>
        </p:grpSpPr>
        <p:sp>
          <p:nvSpPr>
            <p:cNvPr id="22" name="Rectangle 21"/>
            <p:cNvSpPr/>
            <p:nvPr/>
          </p:nvSpPr>
          <p:spPr>
            <a:xfrm>
              <a:off x="2588400" y="1714500"/>
              <a:ext cx="1360145" cy="2369127"/>
            </a:xfrm>
            <a:prstGeom prst="rect">
              <a:avLst/>
            </a:prstGeom>
            <a:solidFill>
              <a:srgbClr val="00B0F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Sécurité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Recherche et Extraction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Surveillance Robotique &amp; Sécurité</a:t>
              </a:r>
            </a:p>
            <a:p>
              <a:pPr marL="171450" indent="-171450">
                <a:buFontTx/>
                <a:buChar char="-"/>
              </a:pPr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588400" y="1392382"/>
              <a:ext cx="1360145" cy="322118"/>
            </a:xfrm>
            <a:prstGeom prst="rect">
              <a:avLst/>
            </a:prstGeom>
            <a:solidFill>
              <a:srgbClr val="00206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fr-FR" sz="1200" dirty="0" smtClean="0">
                  <a:solidFill>
                    <a:schemeClr val="accent4"/>
                  </a:solidFill>
                </a:rPr>
                <a:t>Utilisation</a:t>
              </a:r>
              <a:endParaRPr lang="fr-FR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4" name="Grouper 23"/>
          <p:cNvGrpSpPr/>
          <p:nvPr/>
        </p:nvGrpSpPr>
        <p:grpSpPr>
          <a:xfrm>
            <a:off x="4969375" y="1522612"/>
            <a:ext cx="1360145" cy="2181373"/>
            <a:chOff x="2588400" y="1392382"/>
            <a:chExt cx="1360145" cy="2691245"/>
          </a:xfrm>
        </p:grpSpPr>
        <p:sp>
          <p:nvSpPr>
            <p:cNvPr id="25" name="Rectangle 24"/>
            <p:cNvSpPr/>
            <p:nvPr/>
          </p:nvSpPr>
          <p:spPr>
            <a:xfrm>
              <a:off x="2588400" y="1714500"/>
              <a:ext cx="1360145" cy="2369127"/>
            </a:xfrm>
            <a:prstGeom prst="rect">
              <a:avLst/>
            </a:prstGeom>
            <a:solidFill>
              <a:srgbClr val="00B0F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GPU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err="1" smtClean="0">
                  <a:solidFill>
                    <a:schemeClr val="tx1"/>
                  </a:solidFill>
                </a:rPr>
                <a:t>Video</a:t>
              </a: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r>
                <a:rPr lang="fr-FR" sz="1200" dirty="0" err="1" smtClean="0">
                  <a:solidFill>
                    <a:schemeClr val="tx1"/>
                  </a:solidFill>
                </a:rPr>
                <a:t>Core</a:t>
              </a: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Feature2D</a:t>
              </a:r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588400" y="1392382"/>
              <a:ext cx="1360145" cy="322118"/>
            </a:xfrm>
            <a:prstGeom prst="rect">
              <a:avLst/>
            </a:prstGeom>
            <a:solidFill>
              <a:srgbClr val="00206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fr-FR" sz="1200" dirty="0" smtClean="0">
                  <a:solidFill>
                    <a:schemeClr val="accent4"/>
                  </a:solidFill>
                </a:rPr>
                <a:t>Modules</a:t>
              </a:r>
              <a:endParaRPr lang="fr-FR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7" name="Grouper 26"/>
          <p:cNvGrpSpPr/>
          <p:nvPr/>
        </p:nvGrpSpPr>
        <p:grpSpPr>
          <a:xfrm>
            <a:off x="6686575" y="1522612"/>
            <a:ext cx="1360145" cy="2181373"/>
            <a:chOff x="2588400" y="1392382"/>
            <a:chExt cx="1360145" cy="2691245"/>
          </a:xfrm>
        </p:grpSpPr>
        <p:sp>
          <p:nvSpPr>
            <p:cNvPr id="28" name="Rectangle 27"/>
            <p:cNvSpPr/>
            <p:nvPr/>
          </p:nvSpPr>
          <p:spPr>
            <a:xfrm>
              <a:off x="2588400" y="1714500"/>
              <a:ext cx="1360145" cy="2369127"/>
            </a:xfrm>
            <a:prstGeom prst="rect">
              <a:avLst/>
            </a:prstGeom>
            <a:solidFill>
              <a:srgbClr val="00B0F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Data Structure Dynamique</a:t>
              </a:r>
            </a:p>
            <a:p>
              <a:pPr marL="171450" indent="-171450">
                <a:buFontTx/>
                <a:buChar char="-"/>
              </a:pPr>
              <a:r>
                <a:rPr lang="fr-FR" sz="1200" dirty="0" smtClean="0">
                  <a:solidFill>
                    <a:schemeClr val="tx1"/>
                  </a:solidFill>
                </a:rPr>
                <a:t>Traitement d’images</a:t>
              </a:r>
            </a:p>
            <a:p>
              <a:pPr marL="171450" indent="-171450">
                <a:buFontTx/>
                <a:buChar char="-"/>
              </a:pP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endParaRPr lang="fr-FR" sz="1200" dirty="0" smtClean="0">
                <a:solidFill>
                  <a:schemeClr val="tx1"/>
                </a:solidFill>
              </a:endParaRPr>
            </a:p>
            <a:p>
              <a:pPr marL="171450" indent="-171450">
                <a:buFontTx/>
                <a:buChar char="-"/>
              </a:pPr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588400" y="1392382"/>
              <a:ext cx="1360145" cy="322118"/>
            </a:xfrm>
            <a:prstGeom prst="rect">
              <a:avLst/>
            </a:prstGeom>
            <a:solidFill>
              <a:srgbClr val="00206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fr-FR" sz="1200" dirty="0" smtClean="0">
                  <a:solidFill>
                    <a:schemeClr val="accent4"/>
                  </a:solidFill>
                </a:rPr>
                <a:t>Caractéristiques</a:t>
              </a:r>
              <a:endParaRPr lang="fr-FR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33" name="Ellipse 32"/>
          <p:cNvSpPr/>
          <p:nvPr/>
        </p:nvSpPr>
        <p:spPr>
          <a:xfrm>
            <a:off x="5030685" y="2583300"/>
            <a:ext cx="1086546" cy="496944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fr-FR" sz="1200" dirty="0">
              <a:solidFill>
                <a:schemeClr val="tx1"/>
              </a:solidFill>
            </a:endParaRPr>
          </a:p>
        </p:txBody>
      </p:sp>
      <p:cxnSp>
        <p:nvCxnSpPr>
          <p:cNvPr id="34" name="Elbow Connector 9"/>
          <p:cNvCxnSpPr>
            <a:stCxn id="33" idx="4"/>
          </p:cNvCxnSpPr>
          <p:nvPr/>
        </p:nvCxnSpPr>
        <p:spPr>
          <a:xfrm rot="16200000" flipH="1">
            <a:off x="5085221" y="3568981"/>
            <a:ext cx="1954615" cy="977140"/>
          </a:xfrm>
          <a:prstGeom prst="bentConnector3">
            <a:avLst>
              <a:gd name="adj1" fmla="val 50000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7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18 </a:t>
            </a:r>
            <a:r>
              <a:rPr lang="en-US" dirty="0" err="1" smtClean="0"/>
              <a:t>Décembre</a:t>
            </a:r>
            <a:r>
              <a:rPr lang="en-US" dirty="0" smtClean="0"/>
              <a:t> 2017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smtClean="0"/>
              <a:t>PHOTOPHORE</a:t>
            </a:r>
            <a:endParaRPr lang="en-GB" dirty="0"/>
          </a:p>
        </p:txBody>
      </p:sp>
      <p:sp>
        <p:nvSpPr>
          <p:cNvPr id="4" name="ZoneTexte 3"/>
          <p:cNvSpPr txBox="1"/>
          <p:nvPr/>
        </p:nvSpPr>
        <p:spPr>
          <a:xfrm>
            <a:off x="6022800" y="6296623"/>
            <a:ext cx="1755289" cy="427809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BAUDE Adrien</a:t>
            </a:r>
          </a:p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PRESBERG Raphael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6333241"/>
            <a:ext cx="836930" cy="464343"/>
          </a:xfrm>
          <a:prstGeom prst="rect">
            <a:avLst/>
          </a:prstGeom>
        </p:spPr>
      </p:pic>
      <p:sp>
        <p:nvSpPr>
          <p:cNvPr id="6" name="Titre 1"/>
          <p:cNvSpPr txBox="1">
            <a:spLocks/>
          </p:cNvSpPr>
          <p:nvPr/>
        </p:nvSpPr>
        <p:spPr>
          <a:xfrm>
            <a:off x="457200" y="201168"/>
            <a:ext cx="8229600" cy="8046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mtClean="0"/>
              <a:t>OPENCV</a:t>
            </a:r>
            <a:endParaRPr lang="fr-FR" dirty="0"/>
          </a:p>
        </p:txBody>
      </p:sp>
      <p:sp>
        <p:nvSpPr>
          <p:cNvPr id="8" name="Titre 1"/>
          <p:cNvSpPr txBox="1">
            <a:spLocks/>
          </p:cNvSpPr>
          <p:nvPr/>
        </p:nvSpPr>
        <p:spPr>
          <a:xfrm>
            <a:off x="457200" y="768155"/>
            <a:ext cx="8229600" cy="3599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000" b="1" kern="1200">
                <a:solidFill>
                  <a:schemeClr val="bg1"/>
                </a:solidFill>
                <a:latin typeface="+mn-lt"/>
                <a:ea typeface="+mj-ea"/>
                <a:cs typeface="Arial" pitchFamily="34" charset="0"/>
              </a:defRPr>
            </a:lvl1pPr>
          </a:lstStyle>
          <a:p>
            <a:r>
              <a:rPr lang="fr-FR" sz="1800" dirty="0" smtClean="0"/>
              <a:t>Ressemblance entre les Images</a:t>
            </a:r>
            <a:endParaRPr lang="fr-FR" sz="1800" dirty="0"/>
          </a:p>
        </p:txBody>
      </p:sp>
      <p:grpSp>
        <p:nvGrpSpPr>
          <p:cNvPr id="15" name="Grouper 14"/>
          <p:cNvGrpSpPr/>
          <p:nvPr/>
        </p:nvGrpSpPr>
        <p:grpSpPr>
          <a:xfrm>
            <a:off x="337175" y="1169909"/>
            <a:ext cx="7709545" cy="2596566"/>
            <a:chOff x="274295" y="3487296"/>
            <a:chExt cx="7709545" cy="2596566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14601" y="3528358"/>
              <a:ext cx="4069239" cy="2051774"/>
            </a:xfrm>
            <a:prstGeom prst="rect">
              <a:avLst/>
            </a:prstGeom>
          </p:spPr>
        </p:pic>
        <p:sp>
          <p:nvSpPr>
            <p:cNvPr id="13" name="ZoneTexte 12"/>
            <p:cNvSpPr txBox="1"/>
            <p:nvPr/>
          </p:nvSpPr>
          <p:spPr>
            <a:xfrm>
              <a:off x="274295" y="4012526"/>
              <a:ext cx="2949954" cy="2071336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lvl="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/>
                <a:t>La fonction ‘</a:t>
              </a:r>
              <a:r>
                <a:rPr lang="fr-FR" sz="1200" dirty="0" err="1"/>
                <a:t>Detect</a:t>
              </a:r>
              <a:r>
                <a:rPr lang="fr-FR" sz="1200" dirty="0"/>
                <a:t>’ permet de récupérer les points d’intérêt</a:t>
              </a:r>
              <a:r>
                <a:rPr lang="fr-FR" sz="1200" dirty="0" smtClean="0"/>
                <a:t>.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/>
                <a:t>La fonction ‘</a:t>
              </a:r>
              <a:r>
                <a:rPr lang="fr-FR" sz="1200" dirty="0" err="1"/>
                <a:t>Compute</a:t>
              </a:r>
              <a:r>
                <a:rPr lang="fr-FR" sz="1200" dirty="0"/>
                <a:t>’ permet récupérer ces points et les informations autours pour les transformer en descripteurs 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 </a:t>
              </a:r>
              <a:r>
                <a:rPr lang="fr-FR" sz="1200" dirty="0"/>
                <a:t>Les descripteurs générés par </a:t>
              </a:r>
              <a:r>
                <a:rPr lang="fr-FR" sz="1200" dirty="0" smtClean="0"/>
                <a:t>SURF sont affichés sur l’image à droite; ils permettent de comparer deux images</a:t>
              </a:r>
              <a:endParaRPr lang="fr-FR" sz="1200" dirty="0"/>
            </a:p>
            <a:p>
              <a:pPr marL="285750" lvl="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endParaRPr lang="fr-FR" sz="1200" dirty="0"/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endParaRPr lang="fr-FR" sz="1200" dirty="0" smtClean="0"/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577315" y="3487296"/>
              <a:ext cx="3246142" cy="350865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r>
                <a:rPr lang="fr-FR" sz="1200" dirty="0" smtClean="0"/>
                <a:t>	Pour générer et afficher les descripteurs, nous avons utilisé la bibliothèque SURF: </a:t>
              </a:r>
            </a:p>
          </p:txBody>
        </p:sp>
      </p:grpSp>
      <p:pic>
        <p:nvPicPr>
          <p:cNvPr id="19" name="Imag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820" y="3969337"/>
            <a:ext cx="2414016" cy="932688"/>
          </a:xfrm>
          <a:prstGeom prst="rect">
            <a:avLst/>
          </a:prstGeom>
        </p:spPr>
      </p:pic>
      <p:sp>
        <p:nvSpPr>
          <p:cNvPr id="22" name="ZoneTexte 21"/>
          <p:cNvSpPr txBox="1"/>
          <p:nvPr/>
        </p:nvSpPr>
        <p:spPr>
          <a:xfrm>
            <a:off x="457201" y="3595952"/>
            <a:ext cx="7589520" cy="350865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smtClean="0"/>
              <a:t>	Pour </a:t>
            </a:r>
            <a:r>
              <a:rPr lang="fr-FR" sz="1200" dirty="0" smtClean="0"/>
              <a:t>la fonctionnalité ‘Ressemblance entre les images’ de Photophore</a:t>
            </a:r>
            <a:r>
              <a:rPr lang="fr-FR" sz="1200" smtClean="0"/>
              <a:t>, nous </a:t>
            </a:r>
            <a:r>
              <a:rPr lang="fr-FR" sz="1200" dirty="0" smtClean="0"/>
              <a:t>avons utilisé un pourcentage de </a:t>
            </a:r>
            <a:r>
              <a:rPr lang="fr-FR" sz="1200" dirty="0" err="1" smtClean="0"/>
              <a:t>matching</a:t>
            </a:r>
            <a:r>
              <a:rPr lang="fr-FR" sz="1200" dirty="0"/>
              <a:t>.</a:t>
            </a:r>
            <a:endParaRPr lang="fr-FR" sz="1200" dirty="0" smtClean="0"/>
          </a:p>
        </p:txBody>
      </p:sp>
      <p:grpSp>
        <p:nvGrpSpPr>
          <p:cNvPr id="26" name="Grouper 25"/>
          <p:cNvGrpSpPr/>
          <p:nvPr/>
        </p:nvGrpSpPr>
        <p:grpSpPr>
          <a:xfrm>
            <a:off x="337175" y="4243177"/>
            <a:ext cx="5400517" cy="381369"/>
            <a:chOff x="337175" y="4243177"/>
            <a:chExt cx="5400517" cy="381369"/>
          </a:xfrm>
        </p:grpSpPr>
        <p:sp>
          <p:nvSpPr>
            <p:cNvPr id="24" name="ZoneTexte 23"/>
            <p:cNvSpPr txBox="1"/>
            <p:nvPr/>
          </p:nvSpPr>
          <p:spPr>
            <a:xfrm>
              <a:off x="337175" y="4284591"/>
              <a:ext cx="5400517" cy="298543"/>
            </a:xfrm>
            <a:prstGeom prst="rect">
              <a:avLst/>
            </a:prstGeom>
            <a:noFill/>
          </p:spPr>
          <p:txBody>
            <a:bodyPr wrap="none" lIns="0" tIns="36576" rIns="0" bIns="0" rtlCol="0">
              <a:spAutoFit/>
            </a:bodyPr>
            <a:lstStyle/>
            <a:p>
              <a:pPr marL="285750" lvl="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Char char="►"/>
              </a:pPr>
              <a:r>
                <a:rPr lang="fr-FR" sz="1200" dirty="0" smtClean="0"/>
                <a:t>           </a:t>
              </a:r>
              <a:r>
                <a:rPr lang="fr-FR" sz="2000" b="1" dirty="0" smtClean="0">
                  <a:solidFill>
                    <a:srgbClr val="00B050"/>
                  </a:solidFill>
                </a:rPr>
                <a:t>100</a:t>
              </a:r>
              <a:r>
                <a:rPr lang="fr-FR" sz="1200" dirty="0" smtClean="0"/>
                <a:t> </a:t>
              </a:r>
              <a:r>
                <a:rPr lang="fr-FR" sz="2000" dirty="0" smtClean="0">
                  <a:solidFill>
                    <a:srgbClr val="00B050"/>
                  </a:solidFill>
                </a:rPr>
                <a:t>%</a:t>
              </a:r>
              <a:r>
                <a:rPr lang="fr-FR" sz="1200" dirty="0"/>
                <a:t> </a:t>
              </a:r>
              <a:r>
                <a:rPr lang="fr-FR" sz="1200" dirty="0" smtClean="0"/>
                <a:t>de </a:t>
              </a:r>
              <a:r>
                <a:rPr lang="fr-FR" sz="1200" dirty="0"/>
                <a:t>ressemblance entre deux images identiques (logique) </a:t>
              </a:r>
            </a:p>
          </p:txBody>
        </p:sp>
        <p:sp>
          <p:nvSpPr>
            <p:cNvPr id="25" name="Égal 24"/>
            <p:cNvSpPr/>
            <p:nvPr/>
          </p:nvSpPr>
          <p:spPr>
            <a:xfrm>
              <a:off x="604303" y="4243177"/>
              <a:ext cx="421240" cy="381369"/>
            </a:xfrm>
            <a:prstGeom prst="mathEqual">
              <a:avLst/>
            </a:prstGeom>
            <a:solidFill>
              <a:srgbClr val="00B050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7" name="ZoneTexte 26"/>
          <p:cNvSpPr txBox="1"/>
          <p:nvPr/>
        </p:nvSpPr>
        <p:spPr>
          <a:xfrm>
            <a:off x="337175" y="4953999"/>
            <a:ext cx="6175754" cy="193899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Char char="►"/>
            </a:pPr>
            <a:r>
              <a:rPr lang="fr-FR" sz="1200" dirty="0" smtClean="0"/>
              <a:t>Pour deux images différentes, le pourcentage </a:t>
            </a:r>
            <a:r>
              <a:rPr lang="fr-FR" sz="1200" smtClean="0"/>
              <a:t>de ressemblance se calcul </a:t>
            </a:r>
            <a:r>
              <a:rPr lang="fr-FR" sz="1200" dirty="0" smtClean="0"/>
              <a:t>comme suit:  </a:t>
            </a:r>
          </a:p>
        </p:txBody>
      </p:sp>
      <p:grpSp>
        <p:nvGrpSpPr>
          <p:cNvPr id="33" name="Grouper 32"/>
          <p:cNvGrpSpPr/>
          <p:nvPr/>
        </p:nvGrpSpPr>
        <p:grpSpPr>
          <a:xfrm>
            <a:off x="113608" y="5228994"/>
            <a:ext cx="1178263" cy="1045194"/>
            <a:chOff x="126555" y="5318231"/>
            <a:chExt cx="1178263" cy="1045194"/>
          </a:xfrm>
        </p:grpSpPr>
        <p:sp>
          <p:nvSpPr>
            <p:cNvPr id="28" name="Rectangle 27"/>
            <p:cNvSpPr/>
            <p:nvPr/>
          </p:nvSpPr>
          <p:spPr>
            <a:xfrm>
              <a:off x="126555" y="5318231"/>
              <a:ext cx="330645" cy="330645"/>
            </a:xfrm>
            <a:prstGeom prst="rect">
              <a:avLst/>
            </a:prstGeom>
            <a:solidFill>
              <a:srgbClr val="316BFF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126555" y="5701705"/>
              <a:ext cx="1178263" cy="661720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dirty="0"/>
                <a:t>Image 1</a:t>
              </a:r>
              <a:r>
                <a:rPr lang="fr-FR" sz="1200" dirty="0" smtClean="0"/>
                <a:t>: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dirty="0" smtClean="0"/>
                <a:t> </a:t>
              </a:r>
              <a:r>
                <a:rPr lang="fr-FR" sz="1200" dirty="0"/>
                <a:t>x descripteurs</a:t>
              </a:r>
            </a:p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endParaRPr lang="fr-FR" sz="1200" dirty="0" smtClean="0"/>
            </a:p>
          </p:txBody>
        </p:sp>
      </p:grpSp>
      <p:grpSp>
        <p:nvGrpSpPr>
          <p:cNvPr id="34" name="Grouper 33"/>
          <p:cNvGrpSpPr/>
          <p:nvPr/>
        </p:nvGrpSpPr>
        <p:grpSpPr>
          <a:xfrm>
            <a:off x="1217792" y="5224432"/>
            <a:ext cx="1178263" cy="1044339"/>
            <a:chOff x="1254239" y="5318231"/>
            <a:chExt cx="1178263" cy="1044339"/>
          </a:xfrm>
        </p:grpSpPr>
        <p:sp>
          <p:nvSpPr>
            <p:cNvPr id="30" name="Rectangle 29"/>
            <p:cNvSpPr/>
            <p:nvPr/>
          </p:nvSpPr>
          <p:spPr>
            <a:xfrm>
              <a:off x="1254239" y="5318231"/>
              <a:ext cx="330645" cy="330645"/>
            </a:xfrm>
            <a:prstGeom prst="rect">
              <a:avLst/>
            </a:prstGeom>
            <a:solidFill>
              <a:srgbClr val="316BFF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fr-FR" sz="1200" dirty="0">
                <a:solidFill>
                  <a:schemeClr val="tx1"/>
                </a:solidFill>
              </a:endParaRPr>
            </a:p>
          </p:txBody>
        </p:sp>
        <p:sp>
          <p:nvSpPr>
            <p:cNvPr id="32" name="ZoneTexte 31"/>
            <p:cNvSpPr txBox="1"/>
            <p:nvPr/>
          </p:nvSpPr>
          <p:spPr>
            <a:xfrm>
              <a:off x="1254239" y="5700850"/>
              <a:ext cx="1178263" cy="661720"/>
            </a:xfrm>
            <a:prstGeom prst="rect">
              <a:avLst/>
            </a:prstGeom>
            <a:noFill/>
          </p:spPr>
          <p:txBody>
            <a:bodyPr wrap="square" lIns="0" tIns="36576" rIns="0" bIns="0" rtlCol="0">
              <a:spAutoFit/>
            </a:bodyPr>
            <a:lstStyle/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dirty="0"/>
                <a:t>Image </a:t>
              </a:r>
              <a:r>
                <a:rPr lang="fr-FR" sz="1200" dirty="0" smtClean="0"/>
                <a:t>2:</a:t>
              </a:r>
            </a:p>
            <a:p>
              <a:pPr marL="285750" indent="-285750">
                <a:lnSpc>
                  <a:spcPct val="85000"/>
                </a:lnSpc>
                <a:spcAft>
                  <a:spcPts val="600"/>
                </a:spcAft>
                <a:buClr>
                  <a:schemeClr val="accent2"/>
                </a:buClr>
                <a:buSzPct val="70000"/>
              </a:pPr>
              <a:r>
                <a:rPr lang="fr-FR" sz="1200" dirty="0" smtClean="0"/>
                <a:t> y </a:t>
              </a:r>
              <a:r>
                <a:rPr lang="fr-FR" sz="1200" dirty="0"/>
                <a:t>descripteurs</a:t>
              </a:r>
            </a:p>
            <a:p>
              <a:pPr marL="285750" marR="0" lvl="0" indent="-285750" defTabSz="914400" eaLnBrk="1" fontAlgn="auto" latinLnBrk="0" hangingPunct="1">
                <a:lnSpc>
                  <a:spcPct val="85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SzPct val="70000"/>
                <a:buFont typeface="Arial" pitchFamily="34" charset="0"/>
                <a:buNone/>
                <a:tabLst/>
                <a:defRPr/>
              </a:pPr>
              <a:endParaRPr lang="fr-FR" sz="1200" dirty="0" smtClean="0"/>
            </a:p>
          </p:txBody>
        </p:sp>
      </p:grpSp>
      <p:sp>
        <p:nvSpPr>
          <p:cNvPr id="35" name="Flèche vers la droite 34"/>
          <p:cNvSpPr/>
          <p:nvPr/>
        </p:nvSpPr>
        <p:spPr>
          <a:xfrm>
            <a:off x="2395367" y="5389861"/>
            <a:ext cx="965169" cy="456242"/>
          </a:xfrm>
          <a:prstGeom prst="rightArrow">
            <a:avLst/>
          </a:prstGeom>
          <a:solidFill>
            <a:srgbClr val="2C973E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7" name="Ellipse 36"/>
          <p:cNvSpPr/>
          <p:nvPr/>
        </p:nvSpPr>
        <p:spPr>
          <a:xfrm>
            <a:off x="4366517" y="5153071"/>
            <a:ext cx="410966" cy="410966"/>
          </a:xfrm>
          <a:prstGeom prst="ellipse">
            <a:avLst/>
          </a:prstGeom>
          <a:solidFill>
            <a:srgbClr val="316BFF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38" name="ZoneTexte 37"/>
          <p:cNvSpPr txBox="1"/>
          <p:nvPr/>
        </p:nvSpPr>
        <p:spPr>
          <a:xfrm>
            <a:off x="3355402" y="5564037"/>
            <a:ext cx="2151546" cy="664797"/>
          </a:xfrm>
          <a:prstGeom prst="rect">
            <a:avLst/>
          </a:prstGeom>
          <a:noFill/>
        </p:spPr>
        <p:txBody>
          <a:bodyPr wrap="square" lIns="0" tIns="36576" rIns="0" bIns="0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Pct val="70000"/>
              <a:buFont typeface="Arial" pitchFamily="34" charset="0"/>
              <a:buNone/>
              <a:tabLst/>
              <a:defRPr/>
            </a:pPr>
            <a:r>
              <a:rPr lang="fr-FR" sz="1200" dirty="0" smtClean="0"/>
              <a:t>	Soit b le nombre de descripteurs de la photo 2 qui matchent avec ceux de la photo 1</a:t>
            </a:r>
          </a:p>
        </p:txBody>
      </p:sp>
      <p:sp>
        <p:nvSpPr>
          <p:cNvPr id="39" name="Flèche vers la droite 38"/>
          <p:cNvSpPr/>
          <p:nvPr/>
        </p:nvSpPr>
        <p:spPr>
          <a:xfrm>
            <a:off x="5547760" y="5389861"/>
            <a:ext cx="965169" cy="456242"/>
          </a:xfrm>
          <a:prstGeom prst="rightArrow">
            <a:avLst/>
          </a:prstGeom>
          <a:solidFill>
            <a:srgbClr val="2C973E"/>
          </a:solidFill>
          <a:ln w="95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40" name="ZoneTexte 39"/>
          <p:cNvSpPr txBox="1"/>
          <p:nvPr/>
        </p:nvSpPr>
        <p:spPr>
          <a:xfrm>
            <a:off x="6678202" y="5521032"/>
            <a:ext cx="1441100" cy="298543"/>
          </a:xfrm>
          <a:prstGeom prst="rect">
            <a:avLst/>
          </a:prstGeom>
          <a:noFill/>
        </p:spPr>
        <p:txBody>
          <a:bodyPr wrap="none" lIns="0" tIns="36576" rIns="0" bIns="0" rtlCol="0">
            <a:spAutoFit/>
          </a:bodyPr>
          <a:lstStyle/>
          <a:p>
            <a:pPr marL="285750" lvl="0" indent="-285750">
              <a:lnSpc>
                <a:spcPct val="85000"/>
              </a:lnSpc>
              <a:spcAft>
                <a:spcPts val="600"/>
              </a:spcAft>
              <a:buClr>
                <a:schemeClr val="accent2"/>
              </a:buClr>
              <a:buSzPct val="70000"/>
            </a:pPr>
            <a:r>
              <a:rPr lang="fr-FR" sz="2000" dirty="0">
                <a:sym typeface="Wingdings"/>
              </a:rPr>
              <a:t> </a:t>
            </a:r>
            <a:r>
              <a:rPr lang="fr-FR" sz="2000" dirty="0" smtClean="0">
                <a:sym typeface="Wingdings"/>
              </a:rPr>
              <a:t>b * 100 / x =</a:t>
            </a:r>
            <a:endParaRPr lang="fr-FR" sz="2000" b="1" dirty="0" smtClean="0"/>
          </a:p>
        </p:txBody>
      </p:sp>
      <p:sp>
        <p:nvSpPr>
          <p:cNvPr id="42" name="Rectangle 41"/>
          <p:cNvSpPr/>
          <p:nvPr/>
        </p:nvSpPr>
        <p:spPr>
          <a:xfrm>
            <a:off x="8134713" y="5375804"/>
            <a:ext cx="6639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3200" b="1" dirty="0">
                <a:solidFill>
                  <a:srgbClr val="00B050"/>
                </a:solidFill>
              </a:rPr>
              <a:t>%</a:t>
            </a:r>
            <a:r>
              <a:rPr lang="fr-FR" sz="3200" b="1" dirty="0">
                <a:sym typeface="Wingdings"/>
              </a:rPr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9083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Y regular presentation 2010">
  <a:themeElements>
    <a:clrScheme name="EY light print">
      <a:dk1>
        <a:srgbClr val="000000"/>
      </a:dk1>
      <a:lt1>
        <a:srgbClr val="646464"/>
      </a:lt1>
      <a:dk2>
        <a:srgbClr val="FFFFFF"/>
      </a:dk2>
      <a:lt2>
        <a:srgbClr val="646464"/>
      </a:lt2>
      <a:accent1>
        <a:srgbClr val="808080"/>
      </a:accent1>
      <a:accent2>
        <a:srgbClr val="FFE600"/>
      </a:accent2>
      <a:accent3>
        <a:srgbClr val="999999"/>
      </a:accent3>
      <a:accent4>
        <a:srgbClr val="F0F0F0"/>
      </a:accent4>
      <a:accent5>
        <a:srgbClr val="00A3AE"/>
      </a:accent5>
      <a:accent6>
        <a:srgbClr val="C0C0C0"/>
      </a:accent6>
      <a:hlink>
        <a:srgbClr val="336699"/>
      </a:hlink>
      <a:folHlink>
        <a:srgbClr val="91278F"/>
      </a:folHlink>
    </a:clrScheme>
    <a:fontScheme name="EY_Hand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>
        <a:spAutoFit/>
      </a:bodyPr>
      <a:lstStyle>
        <a:defPPr marL="285750" indent="-285750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smtClean="0"/>
        </a:defPPr>
      </a:lstStyle>
    </a:txDef>
  </a:objectDefaults>
  <a:extraClrSchemeLst/>
  <a:custClrLst>
    <a:custClr name="EY Special Use Red">
      <a:srgbClr val="F04C3E"/>
    </a:custClr>
    <a:custClr name="EY Special Use Blue 50%">
      <a:srgbClr val="7FD1D6"/>
    </a:custClr>
    <a:custClr name="EY Special Use Purple">
      <a:srgbClr val="91278F"/>
    </a:custClr>
    <a:custClr name="EY Special Use Purple 50%">
      <a:srgbClr val="C893C7"/>
    </a:custClr>
    <a:custClr name="EY Special Use Green">
      <a:srgbClr val="2C973E"/>
    </a:custClr>
    <a:custClr name="EY Special Use Green 50%">
      <a:srgbClr val="95CB89"/>
    </a:custClr>
    <a:custClr name="EY Yellow 50%">
      <a:srgbClr val="FFF27F"/>
    </a:custClr>
    <a:custClr name="EY Special Use Lilac">
      <a:srgbClr val="AC98DB"/>
    </a:custClr>
    <a:custClr name="EY Special Use Lilac 50%">
      <a:srgbClr val="D8D2E0"/>
    </a:custClr>
    <a:custClr name="EY Link Blue">
      <a:srgbClr val="336699"/>
    </a:custClr>
  </a:custClrLst>
  <a:extLst>
    <a:ext uri="{05A4C25C-085E-4340-85A3-A5531E510DB2}">
      <thm15:themeFamily xmlns:thm15="http://schemas.microsoft.com/office/thememl/2012/main" name="EY_Presentation français.potx" id="{FEADE312-65FF-4FA4-8675-564218DA8A52}" vid="{8E818989-A33A-4BA3-8380-2C5B0050889E}"/>
    </a:ext>
  </a:extLst>
</a:theme>
</file>

<file path=ppt/theme/theme2.xml><?xml version="1.0" encoding="utf-8"?>
<a:theme xmlns:a="http://schemas.openxmlformats.org/drawingml/2006/main" name="EY light projection">
  <a:themeElements>
    <a:clrScheme name="EY light projection">
      <a:dk1>
        <a:srgbClr val="000000"/>
      </a:dk1>
      <a:lt1>
        <a:srgbClr val="646464"/>
      </a:lt1>
      <a:dk2>
        <a:srgbClr val="FFFFFF"/>
      </a:dk2>
      <a:lt2>
        <a:srgbClr val="646464"/>
      </a:lt2>
      <a:accent1>
        <a:srgbClr val="808080"/>
      </a:accent1>
      <a:accent2>
        <a:srgbClr val="FFD200"/>
      </a:accent2>
      <a:accent3>
        <a:srgbClr val="999999"/>
      </a:accent3>
      <a:accent4>
        <a:srgbClr val="F0F0F0"/>
      </a:accent4>
      <a:accent5>
        <a:srgbClr val="00A3AE"/>
      </a:accent5>
      <a:accent6>
        <a:srgbClr val="C0C0C0"/>
      </a:accent6>
      <a:hlink>
        <a:srgbClr val="336699"/>
      </a:hlink>
      <a:folHlink>
        <a:srgbClr val="91278F"/>
      </a:folHlink>
    </a:clrScheme>
    <a:fontScheme name="EY_Hand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>
        <a:spAutoFit/>
      </a:bodyPr>
      <a:lstStyle>
        <a:defPPr marL="285750" indent="-285750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smtClean="0"/>
        </a:defPPr>
      </a:lstStyle>
    </a:txDef>
  </a:objectDefaults>
  <a:extraClrSchemeLst/>
  <a:custClrLst>
    <a:custClr name="EY Special Use Red">
      <a:srgbClr val="F04C3E"/>
    </a:custClr>
    <a:custClr name="EY Special Use Blue 50%">
      <a:srgbClr val="7FD1D6"/>
    </a:custClr>
    <a:custClr name="EY Special Use Purple">
      <a:srgbClr val="91278F"/>
    </a:custClr>
    <a:custClr name="EY Special Use Purple 50%">
      <a:srgbClr val="C893C7"/>
    </a:custClr>
    <a:custClr name="EY Special Use Green">
      <a:srgbClr val="2C973E"/>
    </a:custClr>
    <a:custClr name="EY Special Use Green 50%">
      <a:srgbClr val="95CB89"/>
    </a:custClr>
    <a:custClr name="EY Yellow 50%">
      <a:srgbClr val="FFF27F"/>
    </a:custClr>
    <a:custClr name="EY Special Use Lilac">
      <a:srgbClr val="AC98DB"/>
    </a:custClr>
    <a:custClr name="EY Special Use Lilac 50%">
      <a:srgbClr val="D8D2E0"/>
    </a:custClr>
    <a:custClr name="EY Link Blue">
      <a:srgbClr val="336699"/>
    </a:custClr>
  </a:custClrLst>
  <a:extLst>
    <a:ext uri="{05A4C25C-085E-4340-85A3-A5531E510DB2}">
      <thm15:themeFamily xmlns:thm15="http://schemas.microsoft.com/office/thememl/2012/main" name="EY_Presentation français.potx" id="{FEADE312-65FF-4FA4-8675-564218DA8A52}" vid="{5A784824-F458-43BE-A45A-00ACA4F3ADBE}"/>
    </a:ext>
  </a:extLst>
</a:theme>
</file>

<file path=ppt/theme/theme3.xml><?xml version="1.0" encoding="utf-8"?>
<a:theme xmlns:a="http://schemas.openxmlformats.org/drawingml/2006/main" name="EY dark print">
  <a:themeElements>
    <a:clrScheme name="EY dark print">
      <a:dk1>
        <a:srgbClr val="FFFFFF"/>
      </a:dk1>
      <a:lt1>
        <a:srgbClr val="FFFFFF"/>
      </a:lt1>
      <a:dk2>
        <a:srgbClr val="333333"/>
      </a:dk2>
      <a:lt2>
        <a:srgbClr val="FFE600"/>
      </a:lt2>
      <a:accent1>
        <a:srgbClr val="808080"/>
      </a:accent1>
      <a:accent2>
        <a:srgbClr val="FFE600"/>
      </a:accent2>
      <a:accent3>
        <a:srgbClr val="999999"/>
      </a:accent3>
      <a:accent4>
        <a:srgbClr val="F0F0F0"/>
      </a:accent4>
      <a:accent5>
        <a:srgbClr val="00A3AE"/>
      </a:accent5>
      <a:accent6>
        <a:srgbClr val="C0C0C0"/>
      </a:accent6>
      <a:hlink>
        <a:srgbClr val="336699"/>
      </a:hlink>
      <a:folHlink>
        <a:srgbClr val="91278F"/>
      </a:folHlink>
    </a:clrScheme>
    <a:fontScheme name="EY_Hand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>
        <a:spAutoFit/>
      </a:bodyPr>
      <a:lstStyle>
        <a:defPPr marL="285750" indent="-285750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smtClean="0"/>
        </a:defPPr>
      </a:lstStyle>
    </a:txDef>
  </a:objectDefaults>
  <a:extraClrSchemeLst/>
  <a:custClrLst>
    <a:custClr name="EY Special Use Red">
      <a:srgbClr val="F04C3E"/>
    </a:custClr>
    <a:custClr name="EY Special Use Blue 50%">
      <a:srgbClr val="7FD1D6"/>
    </a:custClr>
    <a:custClr name="EY Special Use Purple">
      <a:srgbClr val="91278F"/>
    </a:custClr>
    <a:custClr name="EY Special Use Purple 50%">
      <a:srgbClr val="C893C7"/>
    </a:custClr>
    <a:custClr name="EY Special Use Green">
      <a:srgbClr val="2C973E"/>
    </a:custClr>
    <a:custClr name="EY Special Use Green 50%">
      <a:srgbClr val="95CB89"/>
    </a:custClr>
    <a:custClr name="EY Yellow 50%">
      <a:srgbClr val="FFF27F"/>
    </a:custClr>
    <a:custClr name="EY Special Use Lilac">
      <a:srgbClr val="AC98DB"/>
    </a:custClr>
    <a:custClr name="EY Special Use Lilac 50%">
      <a:srgbClr val="D8D2E0"/>
    </a:custClr>
    <a:custClr name="EY Link Blue">
      <a:srgbClr val="336699"/>
    </a:custClr>
  </a:custClrLst>
  <a:extLst>
    <a:ext uri="{05A4C25C-085E-4340-85A3-A5531E510DB2}">
      <thm15:themeFamily xmlns:thm15="http://schemas.microsoft.com/office/thememl/2012/main" name="EY_Presentation français.potx" id="{FEADE312-65FF-4FA4-8675-564218DA8A52}" vid="{8E5DE714-1466-4FA3-AAF4-1BA5831178D5}"/>
    </a:ext>
  </a:extLst>
</a:theme>
</file>

<file path=ppt/theme/theme4.xml><?xml version="1.0" encoding="utf-8"?>
<a:theme xmlns:a="http://schemas.openxmlformats.org/drawingml/2006/main" name="EY dark projection">
  <a:themeElements>
    <a:clrScheme name="EY dark projection">
      <a:dk1>
        <a:srgbClr val="FFFFFF"/>
      </a:dk1>
      <a:lt1>
        <a:srgbClr val="FFFFFF"/>
      </a:lt1>
      <a:dk2>
        <a:srgbClr val="333333"/>
      </a:dk2>
      <a:lt2>
        <a:srgbClr val="FFD200"/>
      </a:lt2>
      <a:accent1>
        <a:srgbClr val="808080"/>
      </a:accent1>
      <a:accent2>
        <a:srgbClr val="FFD200"/>
      </a:accent2>
      <a:accent3>
        <a:srgbClr val="999999"/>
      </a:accent3>
      <a:accent4>
        <a:srgbClr val="F0F0F0"/>
      </a:accent4>
      <a:accent5>
        <a:srgbClr val="00A3AE"/>
      </a:accent5>
      <a:accent6>
        <a:srgbClr val="C0C0C0"/>
      </a:accent6>
      <a:hlink>
        <a:srgbClr val="336699"/>
      </a:hlink>
      <a:folHlink>
        <a:srgbClr val="91278F"/>
      </a:folHlink>
    </a:clrScheme>
    <a:fontScheme name="EY_Handou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9525">
          <a:solidFill>
            <a:schemeClr val="accent1"/>
          </a:solidFill>
        </a:ln>
      </a:spPr>
      <a:bodyPr rtlCol="0" anchor="t" anchorCtr="0"/>
      <a:lstStyle>
        <a:defPPr algn="ctr">
          <a:defRPr sz="1200"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>
        <a:spAutoFit/>
      </a:bodyPr>
      <a:lstStyle>
        <a:defPPr marL="285750" indent="-285750">
          <a:lnSpc>
            <a:spcPct val="85000"/>
          </a:lnSpc>
          <a:spcAft>
            <a:spcPts val="600"/>
          </a:spcAft>
          <a:buClr>
            <a:schemeClr val="accent2"/>
          </a:buClr>
          <a:buSzPct val="70000"/>
          <a:buFont typeface="Arial" pitchFamily="34" charset="0"/>
          <a:buChar char="►"/>
          <a:defRPr sz="1200" dirty="0" smtClean="0"/>
        </a:defPPr>
      </a:lstStyle>
    </a:txDef>
  </a:objectDefaults>
  <a:extraClrSchemeLst/>
  <a:custClrLst>
    <a:custClr name="EY Special Use Red">
      <a:srgbClr val="F04C3E"/>
    </a:custClr>
    <a:custClr name="EY Special Use Blue 50%">
      <a:srgbClr val="7FD1D6"/>
    </a:custClr>
    <a:custClr name="EY Special Use Purple">
      <a:srgbClr val="91278F"/>
    </a:custClr>
    <a:custClr name="EY Special Use Purple 50%">
      <a:srgbClr val="C893C7"/>
    </a:custClr>
    <a:custClr name="EY Special Use Green">
      <a:srgbClr val="2C973E"/>
    </a:custClr>
    <a:custClr name="EY Special Use Green 50%">
      <a:srgbClr val="95CB89"/>
    </a:custClr>
    <a:custClr name="EY Yellow 50%">
      <a:srgbClr val="FFF27F"/>
    </a:custClr>
    <a:custClr name="EY Special Use Lilac">
      <a:srgbClr val="AC98DB"/>
    </a:custClr>
    <a:custClr name="EY Special Use Lilac 50%">
      <a:srgbClr val="D8D2E0"/>
    </a:custClr>
    <a:custClr name="EY Link Blue">
      <a:srgbClr val="336699"/>
    </a:custClr>
  </a:custClrLst>
  <a:extLst>
    <a:ext uri="{05A4C25C-085E-4340-85A3-A5531E510DB2}">
      <thm15:themeFamily xmlns:thm15="http://schemas.microsoft.com/office/thememl/2012/main" name="EY_Presentation français.potx" id="{FEADE312-65FF-4FA4-8675-564218DA8A52}" vid="{647F01A1-4DDD-4126-9A1A-C74148DF7B31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EY_Presentation français</Template>
  <TotalTime>0</TotalTime>
  <Words>691</Words>
  <Application>Microsoft Macintosh PowerPoint</Application>
  <PresentationFormat>Présentation à l'écran (4:3)</PresentationFormat>
  <Paragraphs>277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23</vt:i4>
      </vt:variant>
    </vt:vector>
  </HeadingPairs>
  <TitlesOfParts>
    <vt:vector size="32" baseType="lpstr">
      <vt:lpstr>Arial</vt:lpstr>
      <vt:lpstr>Arial Narrow</vt:lpstr>
      <vt:lpstr>Calibri</vt:lpstr>
      <vt:lpstr>Times New Roman</vt:lpstr>
      <vt:lpstr>Wingdings</vt:lpstr>
      <vt:lpstr>EY regular presentation 2010</vt:lpstr>
      <vt:lpstr>EY light projection</vt:lpstr>
      <vt:lpstr>EY dark print</vt:lpstr>
      <vt:lpstr>EY dark projection</vt:lpstr>
      <vt:lpstr>PHOTOPHORE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Manager/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2017-12-04T20:59:07Z</dcterms:created>
  <dcterms:modified xsi:type="dcterms:W3CDTF">2017-12-18T09:16:53Z</dcterms:modified>
</cp:coreProperties>
</file>